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6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59.png"/><Relationship Id="rId3" Type="http://schemas.openxmlformats.org/officeDocument/2006/relationships/image" Target="../media/image1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90.png"/><Relationship Id="rId21" Type="http://schemas.openxmlformats.org/officeDocument/2006/relationships/image" Target="../media/image198.png"/><Relationship Id="rId7" Type="http://schemas.openxmlformats.org/officeDocument/2006/relationships/image" Target="../media/image175.png"/><Relationship Id="rId12" Type="http://schemas.openxmlformats.org/officeDocument/2006/relationships/image" Target="../media/image190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24" Type="http://schemas.openxmlformats.org/officeDocument/2006/relationships/image" Target="../media/image201.png"/><Relationship Id="rId5" Type="http://schemas.openxmlformats.org/officeDocument/2006/relationships/image" Target="../media/image184.png"/><Relationship Id="rId15" Type="http://schemas.openxmlformats.org/officeDocument/2006/relationships/image" Target="../media/image17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8.png"/><Relationship Id="rId19" Type="http://schemas.openxmlformats.org/officeDocument/2006/relationships/image" Target="../media/image196.png"/><Relationship Id="rId4" Type="http://schemas.openxmlformats.org/officeDocument/2006/relationships/image" Target="../media/image91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11.png"/><Relationship Id="rId9" Type="http://schemas.openxmlformats.org/officeDocument/2006/relationships/image" Target="../media/image2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10.png"/><Relationship Id="rId21" Type="http://schemas.openxmlformats.org/officeDocument/2006/relationships/image" Target="../media/image233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24" Type="http://schemas.openxmlformats.org/officeDocument/2006/relationships/image" Target="../media/image236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4" Type="http://schemas.openxmlformats.org/officeDocument/2006/relationships/image" Target="../media/image11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75.png"/><Relationship Id="rId26" Type="http://schemas.openxmlformats.org/officeDocument/2006/relationships/image" Target="../media/image255.png"/><Relationship Id="rId3" Type="http://schemas.openxmlformats.org/officeDocument/2006/relationships/image" Target="../media/image10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7" Type="http://schemas.openxmlformats.org/officeDocument/2006/relationships/image" Target="../media/image240.png"/><Relationship Id="rId12" Type="http://schemas.openxmlformats.org/officeDocument/2006/relationships/image" Target="../media/image66.png"/><Relationship Id="rId17" Type="http://schemas.openxmlformats.org/officeDocument/2006/relationships/image" Target="../media/image247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6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5" Type="http://schemas.openxmlformats.org/officeDocument/2006/relationships/image" Target="../media/image238.png"/><Relationship Id="rId15" Type="http://schemas.openxmlformats.org/officeDocument/2006/relationships/image" Target="../media/image245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10" Type="http://schemas.openxmlformats.org/officeDocument/2006/relationships/image" Target="../media/image63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11.png"/><Relationship Id="rId9" Type="http://schemas.openxmlformats.org/officeDocument/2006/relationships/image" Target="../media/image242.png"/><Relationship Id="rId14" Type="http://schemas.openxmlformats.org/officeDocument/2006/relationships/image" Target="../media/image69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8" Type="http://schemas.openxmlformats.org/officeDocument/2006/relationships/image" Target="../media/image2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1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11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10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28" Type="http://schemas.openxmlformats.org/officeDocument/2006/relationships/image" Target="../media/image302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11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3.png"/><Relationship Id="rId3" Type="http://schemas.openxmlformats.org/officeDocument/2006/relationships/image" Target="../media/image10.png"/><Relationship Id="rId21" Type="http://schemas.openxmlformats.org/officeDocument/2006/relationships/image" Target="../media/image318.png"/><Relationship Id="rId7" Type="http://schemas.openxmlformats.org/officeDocument/2006/relationships/image" Target="../media/image305.png"/><Relationship Id="rId12" Type="http://schemas.openxmlformats.org/officeDocument/2006/relationships/image" Target="../media/image175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29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5" Type="http://schemas.openxmlformats.org/officeDocument/2006/relationships/image" Target="../media/image303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10" Type="http://schemas.openxmlformats.org/officeDocument/2006/relationships/image" Target="../media/image308.png"/><Relationship Id="rId19" Type="http://schemas.openxmlformats.org/officeDocument/2006/relationships/image" Target="../media/image316.png"/><Relationship Id="rId31" Type="http://schemas.openxmlformats.org/officeDocument/2006/relationships/image" Target="../media/image328.png"/><Relationship Id="rId4" Type="http://schemas.openxmlformats.org/officeDocument/2006/relationships/image" Target="../media/image11.png"/><Relationship Id="rId9" Type="http://schemas.openxmlformats.org/officeDocument/2006/relationships/image" Target="../media/image307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8" Type="http://schemas.openxmlformats.org/officeDocument/2006/relationships/image" Target="../media/image3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3" Type="http://schemas.openxmlformats.org/officeDocument/2006/relationships/image" Target="../media/image10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10" Type="http://schemas.openxmlformats.org/officeDocument/2006/relationships/image" Target="../media/image336.png"/><Relationship Id="rId4" Type="http://schemas.openxmlformats.org/officeDocument/2006/relationships/image" Target="../media/image11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26" Type="http://schemas.openxmlformats.org/officeDocument/2006/relationships/image" Target="../media/image366.png"/><Relationship Id="rId3" Type="http://schemas.openxmlformats.org/officeDocument/2006/relationships/image" Target="../media/image90.png"/><Relationship Id="rId21" Type="http://schemas.openxmlformats.org/officeDocument/2006/relationships/image" Target="../media/image361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5" Type="http://schemas.openxmlformats.org/officeDocument/2006/relationships/image" Target="../media/image36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29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24" Type="http://schemas.openxmlformats.org/officeDocument/2006/relationships/image" Target="../media/image364.png"/><Relationship Id="rId32" Type="http://schemas.openxmlformats.org/officeDocument/2006/relationships/image" Target="../media/image372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23" Type="http://schemas.openxmlformats.org/officeDocument/2006/relationships/image" Target="../media/image363.png"/><Relationship Id="rId28" Type="http://schemas.openxmlformats.org/officeDocument/2006/relationships/image" Target="../media/image368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31" Type="http://schemas.openxmlformats.org/officeDocument/2006/relationships/image" Target="../media/image371.png"/><Relationship Id="rId4" Type="http://schemas.openxmlformats.org/officeDocument/2006/relationships/image" Target="../media/image91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Relationship Id="rId27" Type="http://schemas.openxmlformats.org/officeDocument/2006/relationships/image" Target="../media/image367.png"/><Relationship Id="rId30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2.png"/><Relationship Id="rId3" Type="http://schemas.openxmlformats.org/officeDocument/2006/relationships/image" Target="../media/image10.png"/><Relationship Id="rId21" Type="http://schemas.openxmlformats.org/officeDocument/2006/relationships/image" Target="../media/image387.png"/><Relationship Id="rId7" Type="http://schemas.openxmlformats.org/officeDocument/2006/relationships/image" Target="../media/image374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377.png"/><Relationship Id="rId24" Type="http://schemas.openxmlformats.org/officeDocument/2006/relationships/image" Target="../media/image390.png"/><Relationship Id="rId5" Type="http://schemas.openxmlformats.org/officeDocument/2006/relationships/image" Target="../media/image373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11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26" Type="http://schemas.openxmlformats.org/officeDocument/2006/relationships/image" Target="../media/image415.png"/><Relationship Id="rId3" Type="http://schemas.openxmlformats.org/officeDocument/2006/relationships/image" Target="../media/image393.png"/><Relationship Id="rId21" Type="http://schemas.openxmlformats.org/officeDocument/2006/relationships/image" Target="../media/image410.png"/><Relationship Id="rId7" Type="http://schemas.openxmlformats.org/officeDocument/2006/relationships/image" Target="../media/image396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5" Type="http://schemas.openxmlformats.org/officeDocument/2006/relationships/image" Target="../media/image41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5.png"/><Relationship Id="rId20" Type="http://schemas.openxmlformats.org/officeDocument/2006/relationships/image" Target="../media/image4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24" Type="http://schemas.openxmlformats.org/officeDocument/2006/relationships/image" Target="../media/image413.png"/><Relationship Id="rId5" Type="http://schemas.openxmlformats.org/officeDocument/2006/relationships/image" Target="../media/image394.png"/><Relationship Id="rId15" Type="http://schemas.openxmlformats.org/officeDocument/2006/relationships/image" Target="../media/image404.png"/><Relationship Id="rId23" Type="http://schemas.openxmlformats.org/officeDocument/2006/relationships/image" Target="../media/image412.png"/><Relationship Id="rId10" Type="http://schemas.openxmlformats.org/officeDocument/2006/relationships/image" Target="../media/image399.png"/><Relationship Id="rId19" Type="http://schemas.openxmlformats.org/officeDocument/2006/relationships/image" Target="../media/image408.png"/><Relationship Id="rId4" Type="http://schemas.openxmlformats.org/officeDocument/2006/relationships/image" Target="../media/image11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Relationship Id="rId22" Type="http://schemas.openxmlformats.org/officeDocument/2006/relationships/image" Target="../media/image4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4.png"/><Relationship Id="rId3" Type="http://schemas.openxmlformats.org/officeDocument/2006/relationships/image" Target="../media/image10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5" Type="http://schemas.openxmlformats.org/officeDocument/2006/relationships/image" Target="../media/image426.png"/><Relationship Id="rId10" Type="http://schemas.openxmlformats.org/officeDocument/2006/relationships/image" Target="../media/image421.png"/><Relationship Id="rId4" Type="http://schemas.openxmlformats.org/officeDocument/2006/relationships/image" Target="../media/image11.png"/><Relationship Id="rId9" Type="http://schemas.openxmlformats.org/officeDocument/2006/relationships/image" Target="../media/image420.png"/><Relationship Id="rId14" Type="http://schemas.openxmlformats.org/officeDocument/2006/relationships/image" Target="../media/image4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110.png"/><Relationship Id="rId18" Type="http://schemas.openxmlformats.org/officeDocument/2006/relationships/image" Target="../media/image440.png"/><Relationship Id="rId3" Type="http://schemas.openxmlformats.org/officeDocument/2006/relationships/image" Target="../media/image10.png"/><Relationship Id="rId7" Type="http://schemas.openxmlformats.org/officeDocument/2006/relationships/image" Target="../media/image430.png"/><Relationship Id="rId12" Type="http://schemas.openxmlformats.org/officeDocument/2006/relationships/image" Target="../media/image435.png"/><Relationship Id="rId17" Type="http://schemas.openxmlformats.org/officeDocument/2006/relationships/image" Target="../media/image43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11" Type="http://schemas.openxmlformats.org/officeDocument/2006/relationships/image" Target="../media/image434.png"/><Relationship Id="rId5" Type="http://schemas.openxmlformats.org/officeDocument/2006/relationships/image" Target="../media/image428.png"/><Relationship Id="rId15" Type="http://schemas.openxmlformats.org/officeDocument/2006/relationships/image" Target="../media/image437.png"/><Relationship Id="rId10" Type="http://schemas.openxmlformats.org/officeDocument/2006/relationships/image" Target="../media/image433.png"/><Relationship Id="rId19" Type="http://schemas.openxmlformats.org/officeDocument/2006/relationships/image" Target="../media/image108.png"/><Relationship Id="rId4" Type="http://schemas.openxmlformats.org/officeDocument/2006/relationships/image" Target="../media/image11.png"/><Relationship Id="rId9" Type="http://schemas.openxmlformats.org/officeDocument/2006/relationships/image" Target="../media/image432.png"/><Relationship Id="rId14" Type="http://schemas.openxmlformats.org/officeDocument/2006/relationships/image" Target="../media/image4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3" Type="http://schemas.openxmlformats.org/officeDocument/2006/relationships/image" Target="../media/image10.png"/><Relationship Id="rId21" Type="http://schemas.openxmlformats.org/officeDocument/2006/relationships/image" Target="../media/image455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5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446.png"/><Relationship Id="rId24" Type="http://schemas.openxmlformats.org/officeDocument/2006/relationships/image" Target="../media/image458.png"/><Relationship Id="rId5" Type="http://schemas.openxmlformats.org/officeDocument/2006/relationships/image" Target="../media/image441.png"/><Relationship Id="rId15" Type="http://schemas.openxmlformats.org/officeDocument/2006/relationships/image" Target="../media/image450.png"/><Relationship Id="rId23" Type="http://schemas.openxmlformats.org/officeDocument/2006/relationships/image" Target="../media/image457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4" Type="http://schemas.openxmlformats.org/officeDocument/2006/relationships/image" Target="../media/image11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Relationship Id="rId22" Type="http://schemas.openxmlformats.org/officeDocument/2006/relationships/image" Target="../media/image4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12.png"/><Relationship Id="rId18" Type="http://schemas.openxmlformats.org/officeDocument/2006/relationships/image" Target="../media/image473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17" Type="http://schemas.openxmlformats.org/officeDocument/2006/relationships/image" Target="../media/image47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5" Type="http://schemas.openxmlformats.org/officeDocument/2006/relationships/image" Target="../media/image470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Relationship Id="rId14" Type="http://schemas.openxmlformats.org/officeDocument/2006/relationships/image" Target="../media/image46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321.png"/><Relationship Id="rId26" Type="http://schemas.openxmlformats.org/officeDocument/2006/relationships/image" Target="../media/image494.png"/><Relationship Id="rId3" Type="http://schemas.openxmlformats.org/officeDocument/2006/relationships/image" Target="../media/image10.png"/><Relationship Id="rId21" Type="http://schemas.openxmlformats.org/officeDocument/2006/relationships/image" Target="../media/image489.png"/><Relationship Id="rId34" Type="http://schemas.openxmlformats.org/officeDocument/2006/relationships/image" Target="../media/image502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3.png"/><Relationship Id="rId33" Type="http://schemas.openxmlformats.org/officeDocument/2006/relationships/image" Target="../media/image50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85.png"/><Relationship Id="rId20" Type="http://schemas.openxmlformats.org/officeDocument/2006/relationships/image" Target="../media/image488.png"/><Relationship Id="rId29" Type="http://schemas.openxmlformats.org/officeDocument/2006/relationships/image" Target="../media/image4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24" Type="http://schemas.openxmlformats.org/officeDocument/2006/relationships/image" Target="../media/image492.png"/><Relationship Id="rId32" Type="http://schemas.openxmlformats.org/officeDocument/2006/relationships/image" Target="../media/image500.png"/><Relationship Id="rId5" Type="http://schemas.openxmlformats.org/officeDocument/2006/relationships/image" Target="../media/image474.png"/><Relationship Id="rId15" Type="http://schemas.openxmlformats.org/officeDocument/2006/relationships/image" Target="../media/image484.png"/><Relationship Id="rId23" Type="http://schemas.openxmlformats.org/officeDocument/2006/relationships/image" Target="../media/image491.png"/><Relationship Id="rId28" Type="http://schemas.openxmlformats.org/officeDocument/2006/relationships/image" Target="../media/image496.png"/><Relationship Id="rId10" Type="http://schemas.openxmlformats.org/officeDocument/2006/relationships/image" Target="../media/image479.png"/><Relationship Id="rId19" Type="http://schemas.openxmlformats.org/officeDocument/2006/relationships/image" Target="../media/image487.png"/><Relationship Id="rId31" Type="http://schemas.openxmlformats.org/officeDocument/2006/relationships/image" Target="../media/image499.png"/><Relationship Id="rId4" Type="http://schemas.openxmlformats.org/officeDocument/2006/relationships/image" Target="../media/image11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0.png"/><Relationship Id="rId27" Type="http://schemas.openxmlformats.org/officeDocument/2006/relationships/image" Target="../media/image495.png"/><Relationship Id="rId30" Type="http://schemas.openxmlformats.org/officeDocument/2006/relationships/image" Target="../media/image498.png"/><Relationship Id="rId8" Type="http://schemas.openxmlformats.org/officeDocument/2006/relationships/image" Target="../media/image4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1.png"/><Relationship Id="rId18" Type="http://schemas.openxmlformats.org/officeDocument/2006/relationships/image" Target="../media/image516.png"/><Relationship Id="rId26" Type="http://schemas.openxmlformats.org/officeDocument/2006/relationships/image" Target="../media/image524.png"/><Relationship Id="rId3" Type="http://schemas.openxmlformats.org/officeDocument/2006/relationships/image" Target="../media/image10.png"/><Relationship Id="rId21" Type="http://schemas.openxmlformats.org/officeDocument/2006/relationships/image" Target="../media/image519.png"/><Relationship Id="rId7" Type="http://schemas.openxmlformats.org/officeDocument/2006/relationships/image" Target="../media/image505.png"/><Relationship Id="rId12" Type="http://schemas.openxmlformats.org/officeDocument/2006/relationships/image" Target="../media/image510.png"/><Relationship Id="rId17" Type="http://schemas.openxmlformats.org/officeDocument/2006/relationships/image" Target="../media/image515.png"/><Relationship Id="rId25" Type="http://schemas.openxmlformats.org/officeDocument/2006/relationships/image" Target="../media/image52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14.png"/><Relationship Id="rId20" Type="http://schemas.openxmlformats.org/officeDocument/2006/relationships/image" Target="../media/image518.png"/><Relationship Id="rId29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24" Type="http://schemas.openxmlformats.org/officeDocument/2006/relationships/image" Target="../media/image522.png"/><Relationship Id="rId32" Type="http://schemas.openxmlformats.org/officeDocument/2006/relationships/image" Target="../media/image530.png"/><Relationship Id="rId5" Type="http://schemas.openxmlformats.org/officeDocument/2006/relationships/image" Target="../media/image503.png"/><Relationship Id="rId15" Type="http://schemas.openxmlformats.org/officeDocument/2006/relationships/image" Target="../media/image513.png"/><Relationship Id="rId23" Type="http://schemas.openxmlformats.org/officeDocument/2006/relationships/image" Target="../media/image521.png"/><Relationship Id="rId28" Type="http://schemas.openxmlformats.org/officeDocument/2006/relationships/image" Target="../media/image526.png"/><Relationship Id="rId10" Type="http://schemas.openxmlformats.org/officeDocument/2006/relationships/image" Target="../media/image508.png"/><Relationship Id="rId19" Type="http://schemas.openxmlformats.org/officeDocument/2006/relationships/image" Target="../media/image517.png"/><Relationship Id="rId31" Type="http://schemas.openxmlformats.org/officeDocument/2006/relationships/image" Target="../media/image529.png"/><Relationship Id="rId4" Type="http://schemas.openxmlformats.org/officeDocument/2006/relationships/image" Target="../media/image11.png"/><Relationship Id="rId9" Type="http://schemas.openxmlformats.org/officeDocument/2006/relationships/image" Target="../media/image507.png"/><Relationship Id="rId14" Type="http://schemas.openxmlformats.org/officeDocument/2006/relationships/image" Target="../media/image512.png"/><Relationship Id="rId22" Type="http://schemas.openxmlformats.org/officeDocument/2006/relationships/image" Target="../media/image520.png"/><Relationship Id="rId27" Type="http://schemas.openxmlformats.org/officeDocument/2006/relationships/image" Target="../media/image525.png"/><Relationship Id="rId30" Type="http://schemas.openxmlformats.org/officeDocument/2006/relationships/image" Target="../media/image5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13" Type="http://schemas.openxmlformats.org/officeDocument/2006/relationships/image" Target="../media/image536.png"/><Relationship Id="rId18" Type="http://schemas.openxmlformats.org/officeDocument/2006/relationships/image" Target="../media/image539.png"/><Relationship Id="rId3" Type="http://schemas.openxmlformats.org/officeDocument/2006/relationships/image" Target="../media/image90.png"/><Relationship Id="rId21" Type="http://schemas.openxmlformats.org/officeDocument/2006/relationships/image" Target="../media/image97.png"/><Relationship Id="rId7" Type="http://schemas.openxmlformats.org/officeDocument/2006/relationships/image" Target="../media/image533.png"/><Relationship Id="rId12" Type="http://schemas.openxmlformats.org/officeDocument/2006/relationships/image" Target="../media/image312.png"/><Relationship Id="rId17" Type="http://schemas.openxmlformats.org/officeDocument/2006/relationships/image" Target="../media/image53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80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2.png"/><Relationship Id="rId11" Type="http://schemas.openxmlformats.org/officeDocument/2006/relationships/image" Target="../media/image535.png"/><Relationship Id="rId24" Type="http://schemas.openxmlformats.org/officeDocument/2006/relationships/image" Target="../media/image391.png"/><Relationship Id="rId5" Type="http://schemas.openxmlformats.org/officeDocument/2006/relationships/image" Target="../media/image531.png"/><Relationship Id="rId15" Type="http://schemas.openxmlformats.org/officeDocument/2006/relationships/image" Target="../media/image52.png"/><Relationship Id="rId23" Type="http://schemas.openxmlformats.org/officeDocument/2006/relationships/image" Target="../media/image542.png"/><Relationship Id="rId10" Type="http://schemas.openxmlformats.org/officeDocument/2006/relationships/image" Target="../media/image379.png"/><Relationship Id="rId19" Type="http://schemas.openxmlformats.org/officeDocument/2006/relationships/image" Target="../media/image540.png"/><Relationship Id="rId4" Type="http://schemas.openxmlformats.org/officeDocument/2006/relationships/image" Target="../media/image91.png"/><Relationship Id="rId9" Type="http://schemas.openxmlformats.org/officeDocument/2006/relationships/image" Target="../media/image113.png"/><Relationship Id="rId14" Type="http://schemas.openxmlformats.org/officeDocument/2006/relationships/image" Target="../media/image537.png"/><Relationship Id="rId22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1.png"/><Relationship Id="rId3" Type="http://schemas.openxmlformats.org/officeDocument/2006/relationships/image" Target="../media/image543.png"/><Relationship Id="rId7" Type="http://schemas.openxmlformats.org/officeDocument/2006/relationships/image" Target="../media/image546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5.png"/><Relationship Id="rId11" Type="http://schemas.openxmlformats.org/officeDocument/2006/relationships/image" Target="../media/image549.png"/><Relationship Id="rId5" Type="http://schemas.openxmlformats.org/officeDocument/2006/relationships/image" Target="../media/image544.png"/><Relationship Id="rId15" Type="http://schemas.openxmlformats.org/officeDocument/2006/relationships/image" Target="../media/image553.png"/><Relationship Id="rId10" Type="http://schemas.openxmlformats.org/officeDocument/2006/relationships/image" Target="../media/image548.png"/><Relationship Id="rId4" Type="http://schemas.openxmlformats.org/officeDocument/2006/relationships/image" Target="../media/image161.png"/><Relationship Id="rId9" Type="http://schemas.openxmlformats.org/officeDocument/2006/relationships/image" Target="../media/image101.png"/><Relationship Id="rId14" Type="http://schemas.openxmlformats.org/officeDocument/2006/relationships/image" Target="../media/image5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0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555.png"/><Relationship Id="rId21" Type="http://schemas.openxmlformats.org/officeDocument/2006/relationships/image" Target="../media/image571.png"/><Relationship Id="rId7" Type="http://schemas.openxmlformats.org/officeDocument/2006/relationships/image" Target="../media/image558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66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7.png"/><Relationship Id="rId11" Type="http://schemas.openxmlformats.org/officeDocument/2006/relationships/image" Target="../media/image561.png"/><Relationship Id="rId5" Type="http://schemas.openxmlformats.org/officeDocument/2006/relationships/image" Target="../media/image556.png"/><Relationship Id="rId15" Type="http://schemas.openxmlformats.org/officeDocument/2006/relationships/image" Target="../media/image565.png"/><Relationship Id="rId10" Type="http://schemas.openxmlformats.org/officeDocument/2006/relationships/image" Target="../media/image99.png"/><Relationship Id="rId19" Type="http://schemas.openxmlformats.org/officeDocument/2006/relationships/image" Target="../media/image569.png"/><Relationship Id="rId4" Type="http://schemas.openxmlformats.org/officeDocument/2006/relationships/image" Target="../media/image460.png"/><Relationship Id="rId9" Type="http://schemas.openxmlformats.org/officeDocument/2006/relationships/image" Target="../media/image560.png"/><Relationship Id="rId14" Type="http://schemas.openxmlformats.org/officeDocument/2006/relationships/image" Target="../media/image564.png"/><Relationship Id="rId22" Type="http://schemas.openxmlformats.org/officeDocument/2006/relationships/image" Target="../media/image5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3" Type="http://schemas.openxmlformats.org/officeDocument/2006/relationships/image" Target="../media/image1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3" Type="http://schemas.openxmlformats.org/officeDocument/2006/relationships/image" Target="../media/image10.pn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10" Type="http://schemas.openxmlformats.org/officeDocument/2006/relationships/image" Target="../media/image594.png"/><Relationship Id="rId4" Type="http://schemas.openxmlformats.org/officeDocument/2006/relationships/image" Target="../media/image11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0.png"/><Relationship Id="rId18" Type="http://schemas.openxmlformats.org/officeDocument/2006/relationships/image" Target="../media/image615.png"/><Relationship Id="rId3" Type="http://schemas.openxmlformats.org/officeDocument/2006/relationships/image" Target="../media/image10.png"/><Relationship Id="rId21" Type="http://schemas.openxmlformats.org/officeDocument/2006/relationships/image" Target="../media/image618.png"/><Relationship Id="rId7" Type="http://schemas.openxmlformats.org/officeDocument/2006/relationships/image" Target="../media/image605.png"/><Relationship Id="rId12" Type="http://schemas.openxmlformats.org/officeDocument/2006/relationships/image" Target="../media/image609.png"/><Relationship Id="rId17" Type="http://schemas.openxmlformats.org/officeDocument/2006/relationships/image" Target="../media/image61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13.png"/><Relationship Id="rId20" Type="http://schemas.openxmlformats.org/officeDocument/2006/relationships/image" Target="../media/image6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11" Type="http://schemas.openxmlformats.org/officeDocument/2006/relationships/image" Target="../media/image149.png"/><Relationship Id="rId24" Type="http://schemas.openxmlformats.org/officeDocument/2006/relationships/image" Target="../media/image621.png"/><Relationship Id="rId5" Type="http://schemas.openxmlformats.org/officeDocument/2006/relationships/image" Target="../media/image603.png"/><Relationship Id="rId15" Type="http://schemas.openxmlformats.org/officeDocument/2006/relationships/image" Target="../media/image612.png"/><Relationship Id="rId23" Type="http://schemas.openxmlformats.org/officeDocument/2006/relationships/image" Target="../media/image620.png"/><Relationship Id="rId10" Type="http://schemas.openxmlformats.org/officeDocument/2006/relationships/image" Target="../media/image608.png"/><Relationship Id="rId19" Type="http://schemas.openxmlformats.org/officeDocument/2006/relationships/image" Target="../media/image616.png"/><Relationship Id="rId4" Type="http://schemas.openxmlformats.org/officeDocument/2006/relationships/image" Target="../media/image11.png"/><Relationship Id="rId9" Type="http://schemas.openxmlformats.org/officeDocument/2006/relationships/image" Target="../media/image607.png"/><Relationship Id="rId14" Type="http://schemas.openxmlformats.org/officeDocument/2006/relationships/image" Target="../media/image611.png"/><Relationship Id="rId22" Type="http://schemas.openxmlformats.org/officeDocument/2006/relationships/image" Target="../media/image6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1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11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11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08.png"/><Relationship Id="rId4" Type="http://schemas.openxmlformats.org/officeDocument/2006/relationships/image" Target="../media/image11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" Type="http://schemas.openxmlformats.org/officeDocument/2006/relationships/image" Target="../media/image10.png"/><Relationship Id="rId21" Type="http://schemas.openxmlformats.org/officeDocument/2006/relationships/image" Target="../media/image138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4.png"/><Relationship Id="rId20" Type="http://schemas.openxmlformats.org/officeDocument/2006/relationships/image" Target="../media/image52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1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0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1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443" y="3888443"/>
            <a:ext cx="2586314" cy="258631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2286000"/>
            <a:ext cx="9144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4861249" y="3143031"/>
            <a:ext cx="2532367" cy="10551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401" y="4324350"/>
            <a:ext cx="428625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437" y="4324350"/>
            <a:ext cx="42862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6939" y="4324350"/>
            <a:ext cx="42862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6025" y="4324350"/>
            <a:ext cx="428625" cy="381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342852" y="1847850"/>
            <a:ext cx="750629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</a:t>
            </a:r>
            <a:endParaRPr lang="en-US" sz="4500" dirty="0"/>
          </a:p>
        </p:txBody>
      </p:sp>
      <p:sp>
        <p:nvSpPr>
          <p:cNvPr id="12" name="Text 1"/>
          <p:cNvSpPr/>
          <p:nvPr/>
        </p:nvSpPr>
        <p:spPr>
          <a:xfrm>
            <a:off x="2349828" y="2373968"/>
            <a:ext cx="7506295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Business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Inouri Mohamed Ali</a:t>
            </a:r>
            <a:endParaRPr lang="en-US" sz="2250" dirty="0"/>
          </a:p>
        </p:txBody>
      </p:sp>
      <p:sp>
        <p:nvSpPr>
          <p:cNvPr id="13" name="Text 2"/>
          <p:cNvSpPr/>
          <p:nvPr/>
        </p:nvSpPr>
        <p:spPr>
          <a:xfrm>
            <a:off x="1592223" y="3562350"/>
            <a:ext cx="90075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 de Collaboration Académique &amp; Marketplace de Cours</a:t>
            </a:r>
            <a:endParaRPr lang="en-US" sz="1800" dirty="0"/>
          </a:p>
        </p:txBody>
      </p:sp>
      <p:sp>
        <p:nvSpPr>
          <p:cNvPr id="14" name="Text 3"/>
          <p:cNvSpPr/>
          <p:nvPr/>
        </p:nvSpPr>
        <p:spPr>
          <a:xfrm>
            <a:off x="3689434" y="4819650"/>
            <a:ext cx="79670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Éducation</a:t>
            </a:r>
            <a:endParaRPr lang="en-US" sz="1050" dirty="0"/>
          </a:p>
        </p:txBody>
      </p:sp>
      <p:sp>
        <p:nvSpPr>
          <p:cNvPr id="15" name="Text 4"/>
          <p:cNvSpPr/>
          <p:nvPr/>
        </p:nvSpPr>
        <p:spPr>
          <a:xfrm>
            <a:off x="4940469" y="4819650"/>
            <a:ext cx="10665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Collaboration</a:t>
            </a:r>
            <a:endParaRPr lang="en-US" sz="1050" dirty="0"/>
          </a:p>
        </p:txBody>
      </p:sp>
      <p:sp>
        <p:nvSpPr>
          <p:cNvPr id="16" name="Text 5"/>
          <p:cNvSpPr/>
          <p:nvPr/>
        </p:nvSpPr>
        <p:spPr>
          <a:xfrm>
            <a:off x="6449035" y="4819650"/>
            <a:ext cx="9445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</a:t>
            </a:r>
            <a:endParaRPr lang="en-US" sz="1050" dirty="0"/>
          </a:p>
        </p:txBody>
      </p:sp>
      <p:sp>
        <p:nvSpPr>
          <p:cNvPr id="17" name="Text 6"/>
          <p:cNvSpPr/>
          <p:nvPr/>
        </p:nvSpPr>
        <p:spPr>
          <a:xfrm>
            <a:off x="7873335" y="4819650"/>
            <a:ext cx="6140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Partage</a:t>
            </a:r>
            <a:endParaRPr lang="en-US" sz="1050" dirty="0"/>
          </a:p>
        </p:txBody>
      </p:sp>
      <p:sp>
        <p:nvSpPr>
          <p:cNvPr id="18" name="Text 7"/>
          <p:cNvSpPr/>
          <p:nvPr/>
        </p:nvSpPr>
        <p:spPr>
          <a:xfrm>
            <a:off x="-1219200" y="6210300"/>
            <a:ext cx="1463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"Apprenez, Enseignez, Collaborez — Tout en Un Endroit"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3657600" cy="2400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436811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6" y="14478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57500"/>
            <a:ext cx="32004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104900"/>
            <a:ext cx="3657600" cy="2400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371600"/>
            <a:ext cx="412552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776" y="14478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8825" y="2628900"/>
            <a:ext cx="5143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104900"/>
            <a:ext cx="3657600" cy="2400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1371600"/>
            <a:ext cx="378619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7009" y="14478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857500"/>
            <a:ext cx="3200400" cy="76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733800"/>
            <a:ext cx="3657600" cy="2324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9624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325" y="4038600"/>
            <a:ext cx="2857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4050" y="5181600"/>
            <a:ext cx="5715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3733800"/>
            <a:ext cx="3657600" cy="2324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5800" y="39624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81525" y="4038600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67400" y="5181600"/>
            <a:ext cx="45720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53400" y="3733800"/>
            <a:ext cx="3657600" cy="2324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82000" y="39624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6300" y="4038600"/>
            <a:ext cx="2286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0" y="46101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0" y="4914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0" y="5219700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Tendances Favorables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198811" y="1333500"/>
            <a:ext cx="261118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Digitalisation Post-COVID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609600" y="20193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Adoption accélérée de l'éducation digitale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609600" y="2628900"/>
            <a:ext cx="10226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Avant COVID</a:t>
            </a:r>
            <a:endParaRPr lang="en-US" sz="1050" dirty="0"/>
          </a:p>
        </p:txBody>
      </p:sp>
      <p:sp>
        <p:nvSpPr>
          <p:cNvPr id="34" name="Text 4"/>
          <p:cNvSpPr/>
          <p:nvPr/>
        </p:nvSpPr>
        <p:spPr>
          <a:xfrm>
            <a:off x="2676971" y="2628900"/>
            <a:ext cx="1359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300% d'adoption</a:t>
            </a:r>
            <a:endParaRPr lang="en-US" sz="1050" dirty="0"/>
          </a:p>
        </p:txBody>
      </p:sp>
      <p:sp>
        <p:nvSpPr>
          <p:cNvPr id="35" name="Text 5"/>
          <p:cNvSpPr/>
          <p:nvPr/>
        </p:nvSpPr>
        <p:spPr>
          <a:xfrm>
            <a:off x="5060752" y="1333500"/>
            <a:ext cx="263544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Coûts Éducation en Hausse</a:t>
            </a:r>
            <a:endParaRPr lang="en-US" sz="1500" dirty="0"/>
          </a:p>
        </p:txBody>
      </p:sp>
      <p:sp>
        <p:nvSpPr>
          <p:cNvPr id="36" name="Text 6"/>
          <p:cNvSpPr/>
          <p:nvPr/>
        </p:nvSpPr>
        <p:spPr>
          <a:xfrm>
            <a:off x="4495800" y="20193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Augmentation des frais universitaires et des coûts traditionnels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8913019" y="1333500"/>
            <a:ext cx="266938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Gig Economy pour Éducateurs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8382000" y="20193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Plus de 60% des éducateurs cherchent des revenus supplémentaires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8382000" y="2628900"/>
            <a:ext cx="21702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Éducateurs à temps partiel</a:t>
            </a:r>
            <a:endParaRPr lang="en-US" sz="1050" dirty="0"/>
          </a:p>
        </p:txBody>
      </p:sp>
      <p:sp>
        <p:nvSpPr>
          <p:cNvPr id="40" name="Text 10"/>
          <p:cNvSpPr/>
          <p:nvPr/>
        </p:nvSpPr>
        <p:spPr>
          <a:xfrm>
            <a:off x="11174164" y="2628900"/>
            <a:ext cx="4898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+60%</a:t>
            </a:r>
            <a:endParaRPr lang="en-US" sz="1050" dirty="0"/>
          </a:p>
        </p:txBody>
      </p:sp>
      <p:sp>
        <p:nvSpPr>
          <p:cNvPr id="41" name="Text 11"/>
          <p:cNvSpPr/>
          <p:nvPr/>
        </p:nvSpPr>
        <p:spPr>
          <a:xfrm>
            <a:off x="1219200" y="4057650"/>
            <a:ext cx="25519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Formation Continue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609600" y="45720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Demande croissante de formations professionnelles et de reconversion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5105400" y="4057650"/>
            <a:ext cx="30201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Learning Préféré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4495800" y="45720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génération Z préfère les méthodes d'apprentissage collaboratives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8991600" y="4057650"/>
            <a:ext cx="28503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Pourquoi Maintenant?</a:t>
            </a:r>
            <a:endParaRPr lang="en-US" sz="1500" dirty="0"/>
          </a:p>
        </p:txBody>
      </p:sp>
      <p:sp>
        <p:nvSpPr>
          <p:cNvPr id="46" name="Text 16"/>
          <p:cNvSpPr/>
          <p:nvPr/>
        </p:nvSpPr>
        <p:spPr>
          <a:xfrm>
            <a:off x="8610600" y="4572000"/>
            <a:ext cx="30335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Marché en croissance 14-20%/an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8610600" y="4876800"/>
            <a:ext cx="15975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MVP prêt à scaler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8610600" y="5181600"/>
            <a:ext cx="247495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Timing post-COVID optimal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76400"/>
            <a:ext cx="3657600" cy="2400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43100"/>
            <a:ext cx="456307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79" y="20193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19375"/>
            <a:ext cx="19050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86075"/>
            <a:ext cx="19050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152775"/>
            <a:ext cx="19050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419475"/>
            <a:ext cx="19050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686175"/>
            <a:ext cx="190500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676400"/>
            <a:ext cx="3657600" cy="2400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19050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0100" y="1981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2543175"/>
            <a:ext cx="19050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800" y="2809875"/>
            <a:ext cx="19050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3076575"/>
            <a:ext cx="19050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3343275"/>
            <a:ext cx="1905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5800" y="3609975"/>
            <a:ext cx="19050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53400" y="1676400"/>
            <a:ext cx="3657600" cy="2400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0" y="1943100"/>
            <a:ext cx="419993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49121" y="2019300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0" y="2619375"/>
            <a:ext cx="19050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82000" y="2886075"/>
            <a:ext cx="19050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0" y="3152775"/>
            <a:ext cx="19050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0" y="3419475"/>
            <a:ext cx="1905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4305300"/>
            <a:ext cx="11430000" cy="1257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4800600"/>
            <a:ext cx="11125200" cy="5715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Segments Clients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218307" y="1905000"/>
            <a:ext cx="259169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Étudiants Universitaires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876300" y="2590800"/>
            <a:ext cx="12130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Âge: 18-25 ans</a:t>
            </a:r>
            <a:endParaRPr lang="en-US" sz="1050" dirty="0"/>
          </a:p>
        </p:txBody>
      </p:sp>
      <p:sp>
        <p:nvSpPr>
          <p:cNvPr id="32" name="Text 3"/>
          <p:cNvSpPr/>
          <p:nvPr/>
        </p:nvSpPr>
        <p:spPr>
          <a:xfrm>
            <a:off x="876300" y="2857500"/>
            <a:ext cx="211651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5M+ en zone francophone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876300" y="3124200"/>
            <a:ext cx="22388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Budget limité: 10-50€/cours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876300" y="3390900"/>
            <a:ext cx="20934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Mobile-first, prix sensibles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876300" y="3657600"/>
            <a:ext cx="153626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40% des revenus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5105400" y="2000250"/>
            <a:ext cx="18943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Professionnels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4762500" y="2514600"/>
            <a:ext cx="12130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Âge: 25-45 ans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4762500" y="2781300"/>
            <a:ext cx="1322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15M+ potentiels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4762500" y="3048000"/>
            <a:ext cx="191148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Upskilling, reconversion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762500" y="3314700"/>
            <a:ext cx="18343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Budget élevé: 50-300€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4762500" y="3581400"/>
            <a:ext cx="153626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50% des revenus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8954393" y="1905000"/>
            <a:ext cx="262800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 Indépendants</a:t>
            </a:r>
            <a:endParaRPr lang="en-US" sz="1500" dirty="0"/>
          </a:p>
        </p:txBody>
      </p:sp>
      <p:sp>
        <p:nvSpPr>
          <p:cNvPr id="43" name="Text 14"/>
          <p:cNvSpPr/>
          <p:nvPr/>
        </p:nvSpPr>
        <p:spPr>
          <a:xfrm>
            <a:off x="8648700" y="2590800"/>
            <a:ext cx="218420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500K+ instructeurs/tuteurs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648700" y="2857500"/>
            <a:ext cx="27276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Cherchent monétisation équitable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648700" y="3124200"/>
            <a:ext cx="244530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Source de contenu (côté offre)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8648700" y="3390900"/>
            <a:ext cx="16100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Expériences variées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533400" y="44577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Répartition des Revenus</a:t>
            </a:r>
            <a:endParaRPr lang="en-US" sz="1350" dirty="0"/>
          </a:p>
        </p:txBody>
      </p:sp>
      <p:sp>
        <p:nvSpPr>
          <p:cNvPr id="48" name="Text 1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85900"/>
            <a:ext cx="114300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85900"/>
            <a:ext cx="114300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943100"/>
            <a:ext cx="114300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312" y="20669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5833" y="20669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0563" y="20669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200" y="20669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362200"/>
            <a:ext cx="1143000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24860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54" y="24860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184" y="248602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24860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29051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454" y="290512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181" y="29051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29051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200400"/>
            <a:ext cx="11430000" cy="419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332422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454" y="33242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184" y="33242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33242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374332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454" y="374332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181" y="374332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3743325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038600"/>
            <a:ext cx="11430000" cy="4191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4162425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454" y="4162425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184" y="4162425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416242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405" y="4581525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340" y="4581525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6070" y="4581525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0949" y="458152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876800"/>
            <a:ext cx="11430000" cy="419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724" y="5000625"/>
            <a:ext cx="1524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451" y="5000625"/>
            <a:ext cx="15240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181" y="5000625"/>
            <a:ext cx="152400" cy="1524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2" y="5000625"/>
            <a:ext cx="152400" cy="1524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448300"/>
            <a:ext cx="11430000" cy="6858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5591175"/>
            <a:ext cx="171450" cy="152400"/>
          </a:xfrm>
          <a:prstGeom prst="rect">
            <a:avLst/>
          </a:prstGeom>
        </p:spPr>
      </p:pic>
      <p:sp>
        <p:nvSpPr>
          <p:cNvPr id="4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Comparaison Concurrentielle Détaillée</a:t>
            </a:r>
            <a:endParaRPr lang="en-US" sz="2700" dirty="0"/>
          </a:p>
        </p:txBody>
      </p:sp>
      <p:sp>
        <p:nvSpPr>
          <p:cNvPr id="46" name="Text 1"/>
          <p:cNvSpPr/>
          <p:nvPr/>
        </p:nvSpPr>
        <p:spPr>
          <a:xfrm>
            <a:off x="381000" y="11049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Analyse comparative complète des plateformes éducatives concurrentes :</a:t>
            </a:r>
            <a:endParaRPr lang="en-US" sz="1200" dirty="0"/>
          </a:p>
        </p:txBody>
      </p:sp>
      <p:sp>
        <p:nvSpPr>
          <p:cNvPr id="47" name="Text 2"/>
          <p:cNvSpPr/>
          <p:nvPr/>
        </p:nvSpPr>
        <p:spPr>
          <a:xfrm>
            <a:off x="381000" y="1485900"/>
            <a:ext cx="197063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Critère</a:t>
            </a:r>
            <a:endParaRPr lang="en-US" sz="1200" dirty="0"/>
          </a:p>
        </p:txBody>
      </p:sp>
      <p:sp>
        <p:nvSpPr>
          <p:cNvPr id="48" name="Text 3"/>
          <p:cNvSpPr/>
          <p:nvPr/>
        </p:nvSpPr>
        <p:spPr>
          <a:xfrm>
            <a:off x="2351633" y="1485900"/>
            <a:ext cx="236473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</a:t>
            </a:r>
            <a:endParaRPr lang="en-US" sz="1200" dirty="0"/>
          </a:p>
        </p:txBody>
      </p:sp>
      <p:sp>
        <p:nvSpPr>
          <p:cNvPr id="49" name="Text 4"/>
          <p:cNvSpPr/>
          <p:nvPr/>
        </p:nvSpPr>
        <p:spPr>
          <a:xfrm>
            <a:off x="4716363" y="1485900"/>
            <a:ext cx="236473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Udemy</a:t>
            </a:r>
            <a:endParaRPr lang="en-US" sz="1200" dirty="0"/>
          </a:p>
        </p:txBody>
      </p:sp>
      <p:sp>
        <p:nvSpPr>
          <p:cNvPr id="50" name="Text 5"/>
          <p:cNvSpPr/>
          <p:nvPr/>
        </p:nvSpPr>
        <p:spPr>
          <a:xfrm>
            <a:off x="7081093" y="1485900"/>
            <a:ext cx="236473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Coursera</a:t>
            </a:r>
            <a:endParaRPr lang="en-US" sz="1200" dirty="0"/>
          </a:p>
        </p:txBody>
      </p:sp>
      <p:sp>
        <p:nvSpPr>
          <p:cNvPr id="51" name="Text 6"/>
          <p:cNvSpPr/>
          <p:nvPr/>
        </p:nvSpPr>
        <p:spPr>
          <a:xfrm>
            <a:off x="9445823" y="1485900"/>
            <a:ext cx="23651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Teachable</a:t>
            </a:r>
            <a:endParaRPr lang="en-US" sz="1200" dirty="0"/>
          </a:p>
        </p:txBody>
      </p:sp>
      <p:sp>
        <p:nvSpPr>
          <p:cNvPr id="52" name="Text 7"/>
          <p:cNvSpPr/>
          <p:nvPr/>
        </p:nvSpPr>
        <p:spPr>
          <a:xfrm>
            <a:off x="381000" y="1943100"/>
            <a:ext cx="19706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</a:t>
            </a:r>
            <a:endParaRPr lang="en-US" sz="1200" dirty="0"/>
          </a:p>
        </p:txBody>
      </p:sp>
      <p:sp>
        <p:nvSpPr>
          <p:cNvPr id="53" name="Text 8"/>
          <p:cNvSpPr/>
          <p:nvPr/>
        </p:nvSpPr>
        <p:spPr>
          <a:xfrm>
            <a:off x="2115160" y="1943100"/>
            <a:ext cx="283767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15-25% </a:t>
            </a:r>
            <a:r>
              <a:rPr lang="en-US" sz="12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Meilleur</a:t>
            </a:r>
            <a:endParaRPr lang="en-US" sz="1200" dirty="0"/>
          </a:p>
        </p:txBody>
      </p:sp>
      <p:sp>
        <p:nvSpPr>
          <p:cNvPr id="54" name="Text 9"/>
          <p:cNvSpPr/>
          <p:nvPr/>
        </p:nvSpPr>
        <p:spPr>
          <a:xfrm>
            <a:off x="4716363" y="19431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37-63%</a:t>
            </a:r>
            <a:endParaRPr lang="en-US" sz="1200" dirty="0"/>
          </a:p>
        </p:txBody>
      </p:sp>
      <p:sp>
        <p:nvSpPr>
          <p:cNvPr id="55" name="Text 10"/>
          <p:cNvSpPr/>
          <p:nvPr/>
        </p:nvSpPr>
        <p:spPr>
          <a:xfrm>
            <a:off x="7081093" y="19431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30-50%</a:t>
            </a:r>
            <a:endParaRPr lang="en-US" sz="1200" dirty="0"/>
          </a:p>
        </p:txBody>
      </p:sp>
      <p:sp>
        <p:nvSpPr>
          <p:cNvPr id="56" name="Text 11"/>
          <p:cNvSpPr/>
          <p:nvPr/>
        </p:nvSpPr>
        <p:spPr>
          <a:xfrm>
            <a:off x="9209306" y="1943100"/>
            <a:ext cx="2838212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10% + 39€/mois</a:t>
            </a:r>
            <a:endParaRPr lang="en-US" sz="1200" dirty="0"/>
          </a:p>
        </p:txBody>
      </p:sp>
      <p:sp>
        <p:nvSpPr>
          <p:cNvPr id="57" name="Text 12"/>
          <p:cNvSpPr/>
          <p:nvPr/>
        </p:nvSpPr>
        <p:spPr>
          <a:xfrm>
            <a:off x="183937" y="23622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Audience intégrée</a:t>
            </a:r>
            <a:endParaRPr lang="en-US" sz="1200" dirty="0"/>
          </a:p>
        </p:txBody>
      </p:sp>
      <p:sp>
        <p:nvSpPr>
          <p:cNvPr id="58" name="Text 13"/>
          <p:cNvSpPr/>
          <p:nvPr/>
        </p:nvSpPr>
        <p:spPr>
          <a:xfrm>
            <a:off x="183937" y="27813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Sessions live</a:t>
            </a:r>
            <a:endParaRPr lang="en-US" sz="1200" dirty="0"/>
          </a:p>
        </p:txBody>
      </p:sp>
      <p:sp>
        <p:nvSpPr>
          <p:cNvPr id="59" name="Text 14"/>
          <p:cNvSpPr/>
          <p:nvPr/>
        </p:nvSpPr>
        <p:spPr>
          <a:xfrm>
            <a:off x="7081093" y="27813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Limité</a:t>
            </a:r>
            <a:endParaRPr lang="en-US" sz="1200" dirty="0"/>
          </a:p>
        </p:txBody>
      </p:sp>
      <p:sp>
        <p:nvSpPr>
          <p:cNvPr id="60" name="Text 15"/>
          <p:cNvSpPr/>
          <p:nvPr/>
        </p:nvSpPr>
        <p:spPr>
          <a:xfrm>
            <a:off x="183937" y="32004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Réseau social</a:t>
            </a:r>
            <a:endParaRPr lang="en-US" sz="1200" dirty="0"/>
          </a:p>
        </p:txBody>
      </p:sp>
      <p:sp>
        <p:nvSpPr>
          <p:cNvPr id="61" name="Text 16"/>
          <p:cNvSpPr/>
          <p:nvPr/>
        </p:nvSpPr>
        <p:spPr>
          <a:xfrm>
            <a:off x="183937" y="36195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 académique</a:t>
            </a:r>
            <a:endParaRPr lang="en-US" sz="1200" dirty="0"/>
          </a:p>
        </p:txBody>
      </p:sp>
      <p:sp>
        <p:nvSpPr>
          <p:cNvPr id="62" name="Text 17"/>
          <p:cNvSpPr/>
          <p:nvPr/>
        </p:nvSpPr>
        <p:spPr>
          <a:xfrm>
            <a:off x="7081093" y="36195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Limité</a:t>
            </a:r>
            <a:endParaRPr lang="en-US" sz="1200" dirty="0"/>
          </a:p>
        </p:txBody>
      </p:sp>
      <p:sp>
        <p:nvSpPr>
          <p:cNvPr id="63" name="Text 18"/>
          <p:cNvSpPr/>
          <p:nvPr/>
        </p:nvSpPr>
        <p:spPr>
          <a:xfrm>
            <a:off x="183937" y="40386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 d'étude</a:t>
            </a:r>
            <a:endParaRPr lang="en-US" sz="1200" dirty="0"/>
          </a:p>
        </p:txBody>
      </p:sp>
      <p:sp>
        <p:nvSpPr>
          <p:cNvPr id="64" name="Text 19"/>
          <p:cNvSpPr/>
          <p:nvPr/>
        </p:nvSpPr>
        <p:spPr>
          <a:xfrm>
            <a:off x="381000" y="4457700"/>
            <a:ext cx="19706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</a:t>
            </a:r>
            <a:endParaRPr lang="en-US" sz="1200" dirty="0"/>
          </a:p>
        </p:txBody>
      </p:sp>
      <p:sp>
        <p:nvSpPr>
          <p:cNvPr id="65" name="Text 20"/>
          <p:cNvSpPr/>
          <p:nvPr/>
        </p:nvSpPr>
        <p:spPr>
          <a:xfrm>
            <a:off x="2115160" y="4457700"/>
            <a:ext cx="283767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Hebdo </a:t>
            </a:r>
            <a:r>
              <a:rPr lang="en-US" sz="12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Meilleur</a:t>
            </a:r>
            <a:endParaRPr lang="en-US" sz="1200" dirty="0"/>
          </a:p>
        </p:txBody>
      </p:sp>
      <p:sp>
        <p:nvSpPr>
          <p:cNvPr id="66" name="Text 21"/>
          <p:cNvSpPr/>
          <p:nvPr/>
        </p:nvSpPr>
        <p:spPr>
          <a:xfrm>
            <a:off x="4716363" y="44577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Mensuel</a:t>
            </a:r>
            <a:endParaRPr lang="en-US" sz="1200" dirty="0"/>
          </a:p>
        </p:txBody>
      </p:sp>
      <p:sp>
        <p:nvSpPr>
          <p:cNvPr id="67" name="Text 22"/>
          <p:cNvSpPr/>
          <p:nvPr/>
        </p:nvSpPr>
        <p:spPr>
          <a:xfrm>
            <a:off x="7081093" y="44577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Mensuel</a:t>
            </a:r>
            <a:endParaRPr lang="en-US" sz="1200" dirty="0"/>
          </a:p>
        </p:txBody>
      </p:sp>
      <p:sp>
        <p:nvSpPr>
          <p:cNvPr id="68" name="Text 23"/>
          <p:cNvSpPr/>
          <p:nvPr/>
        </p:nvSpPr>
        <p:spPr>
          <a:xfrm>
            <a:off x="9445823" y="4457700"/>
            <a:ext cx="236517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Mensuel</a:t>
            </a:r>
            <a:endParaRPr lang="en-US" sz="1200" dirty="0"/>
          </a:p>
        </p:txBody>
      </p:sp>
      <p:sp>
        <p:nvSpPr>
          <p:cNvPr id="69" name="Text 24"/>
          <p:cNvSpPr/>
          <p:nvPr/>
        </p:nvSpPr>
        <p:spPr>
          <a:xfrm>
            <a:off x="183937" y="4876800"/>
            <a:ext cx="236476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 francophone</a:t>
            </a:r>
            <a:endParaRPr lang="en-US" sz="1200" dirty="0"/>
          </a:p>
        </p:txBody>
      </p:sp>
      <p:sp>
        <p:nvSpPr>
          <p:cNvPr id="70" name="Text 25"/>
          <p:cNvSpPr/>
          <p:nvPr/>
        </p:nvSpPr>
        <p:spPr>
          <a:xfrm>
            <a:off x="4716363" y="48768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Limité</a:t>
            </a:r>
            <a:endParaRPr lang="en-US" sz="1200" dirty="0"/>
          </a:p>
        </p:txBody>
      </p:sp>
      <p:sp>
        <p:nvSpPr>
          <p:cNvPr id="71" name="Text 26"/>
          <p:cNvSpPr/>
          <p:nvPr/>
        </p:nvSpPr>
        <p:spPr>
          <a:xfrm>
            <a:off x="7081093" y="4876800"/>
            <a:ext cx="236473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Limité</a:t>
            </a:r>
            <a:endParaRPr lang="en-US" sz="1200" dirty="0"/>
          </a:p>
        </p:txBody>
      </p:sp>
      <p:sp>
        <p:nvSpPr>
          <p:cNvPr id="72" name="Text 27"/>
          <p:cNvSpPr/>
          <p:nvPr/>
        </p:nvSpPr>
        <p:spPr>
          <a:xfrm>
            <a:off x="742950" y="5562600"/>
            <a:ext cx="11201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Gagnant clair :</a:t>
            </a: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EduConnect se distingue par ses commissions plus basses, ses paiements hebdomadaires, et sa fonctionnalité réseau social intégré.</a:t>
            </a:r>
            <a:endParaRPr lang="en-US" sz="1200" dirty="0"/>
          </a:p>
        </p:txBody>
      </p:sp>
      <p:sp>
        <p:nvSpPr>
          <p:cNvPr id="73" name="Text 28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057400"/>
            <a:ext cx="5715000" cy="400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76500"/>
            <a:ext cx="54864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6289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705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467100"/>
            <a:ext cx="54864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6195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413" y="36957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457700"/>
            <a:ext cx="5486400" cy="762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6101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" y="46863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476500"/>
            <a:ext cx="5486400" cy="3086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3200400"/>
            <a:ext cx="762000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4812" y="3429000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31242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6763" y="3200400"/>
            <a:ext cx="142875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6800" y="3200400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24925" y="342900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312420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01163" y="3200400"/>
            <a:ext cx="14287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01200" y="3200400"/>
            <a:ext cx="7620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7900" y="3429000"/>
            <a:ext cx="2286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34600" y="3124200"/>
            <a:ext cx="3048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15563" y="3200400"/>
            <a:ext cx="142875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4114800"/>
            <a:ext cx="1219200" cy="1219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6825" y="4419600"/>
            <a:ext cx="361950" cy="3429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Positionnement Unique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-762000" y="1104900"/>
            <a:ext cx="1371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première plateforme académique complète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-762000" y="14859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combinant cours + collaboration + social + Q&amp;A en un endroit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381000" y="205740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Nous ne sommes PAS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1143000" y="2647950"/>
            <a:ext cx="30025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clone d'Udemy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143000" y="2876550"/>
            <a:ext cx="30025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Seulement une marketplace de cours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1143000" y="3638550"/>
            <a:ext cx="32223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Une plateforme visio comme Zoom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1143000" y="3867150"/>
            <a:ext cx="322236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Seulement des sessions live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1143000" y="4629150"/>
            <a:ext cx="27028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simple réseau social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143000" y="4857750"/>
            <a:ext cx="27028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 de contenu éducatif structuré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324600" y="205740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Nous SOMMES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6050280" y="27051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première plateforme académique complète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8454688" y="4800600"/>
            <a:ext cx="1226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20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28700"/>
            <a:ext cx="4692551" cy="518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2573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676400"/>
            <a:ext cx="2098625" cy="495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79070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8225" y="1676400"/>
            <a:ext cx="2098625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2525" y="179070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2286000"/>
            <a:ext cx="2098625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4003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8225" y="2286000"/>
            <a:ext cx="2098625" cy="495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2525" y="2400300"/>
            <a:ext cx="23812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2895600"/>
            <a:ext cx="2098625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00990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8225" y="2895600"/>
            <a:ext cx="2098625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2525" y="30099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300" y="3505200"/>
            <a:ext cx="4311551" cy="495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36195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25951" y="1066800"/>
            <a:ext cx="238125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5951" y="1409700"/>
            <a:ext cx="2724150" cy="1143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2651" y="182880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2651" y="2057400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2651" y="2286000"/>
            <a:ext cx="13335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25951" y="2667000"/>
            <a:ext cx="2724150" cy="685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40251" y="3067050"/>
            <a:ext cx="1143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25951" y="3467100"/>
            <a:ext cx="2724150" cy="876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40251" y="3867150"/>
            <a:ext cx="104775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40251" y="4095750"/>
            <a:ext cx="104775" cy="114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78701" y="1066800"/>
            <a:ext cx="238125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78701" y="1409700"/>
            <a:ext cx="3708499" cy="723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45401" y="182880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78701" y="2247900"/>
            <a:ext cx="3708499" cy="6858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93001" y="2647950"/>
            <a:ext cx="104775" cy="1333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78701" y="3048000"/>
            <a:ext cx="3708499" cy="8763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93001" y="3448050"/>
            <a:ext cx="104775" cy="13335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93001" y="3676650"/>
            <a:ext cx="85725" cy="1143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Stratégie Produit &amp; Prix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838200" y="1219200"/>
            <a:ext cx="51738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Modules Intégrés</a:t>
            </a:r>
            <a:endParaRPr lang="en-US" sz="1800" dirty="0"/>
          </a:p>
        </p:txBody>
      </p:sp>
      <p:sp>
        <p:nvSpPr>
          <p:cNvPr id="40" name="Text 2"/>
          <p:cNvSpPr/>
          <p:nvPr/>
        </p:nvSpPr>
        <p:spPr>
          <a:xfrm>
            <a:off x="942975" y="1809750"/>
            <a:ext cx="18075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(live &amp; vidéo)</a:t>
            </a:r>
            <a:endParaRPr lang="en-US" sz="1200" dirty="0"/>
          </a:p>
        </p:txBody>
      </p:sp>
      <p:sp>
        <p:nvSpPr>
          <p:cNvPr id="41" name="Text 3"/>
          <p:cNvSpPr/>
          <p:nvPr/>
        </p:nvSpPr>
        <p:spPr>
          <a:xfrm>
            <a:off x="3174950" y="1809750"/>
            <a:ext cx="5422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</a:t>
            </a:r>
            <a:endParaRPr lang="en-US" sz="1200" dirty="0"/>
          </a:p>
        </p:txBody>
      </p:sp>
      <p:sp>
        <p:nvSpPr>
          <p:cNvPr id="42" name="Text 4"/>
          <p:cNvSpPr/>
          <p:nvPr/>
        </p:nvSpPr>
        <p:spPr>
          <a:xfrm>
            <a:off x="914400" y="2419350"/>
            <a:ext cx="4116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3174950" y="2419350"/>
            <a:ext cx="76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</a:t>
            </a:r>
            <a:endParaRPr lang="en-US" sz="1200" dirty="0"/>
          </a:p>
        </p:txBody>
      </p:sp>
      <p:sp>
        <p:nvSpPr>
          <p:cNvPr id="44" name="Text 6"/>
          <p:cNvSpPr/>
          <p:nvPr/>
        </p:nvSpPr>
        <p:spPr>
          <a:xfrm>
            <a:off x="895350" y="3028950"/>
            <a:ext cx="7931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Sessions</a:t>
            </a:r>
            <a:endParaRPr lang="en-US" sz="1200" dirty="0"/>
          </a:p>
        </p:txBody>
      </p:sp>
      <p:sp>
        <p:nvSpPr>
          <p:cNvPr id="45" name="Text 7"/>
          <p:cNvSpPr/>
          <p:nvPr/>
        </p:nvSpPr>
        <p:spPr>
          <a:xfrm>
            <a:off x="3174950" y="3028950"/>
            <a:ext cx="11608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Gamification</a:t>
            </a:r>
            <a:endParaRPr lang="en-US" sz="1200" dirty="0"/>
          </a:p>
        </p:txBody>
      </p:sp>
      <p:sp>
        <p:nvSpPr>
          <p:cNvPr id="46" name="Text 8"/>
          <p:cNvSpPr/>
          <p:nvPr/>
        </p:nvSpPr>
        <p:spPr>
          <a:xfrm>
            <a:off x="914400" y="3638550"/>
            <a:ext cx="8304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Analytics</a:t>
            </a:r>
            <a:endParaRPr lang="en-US" sz="1200" dirty="0"/>
          </a:p>
        </p:txBody>
      </p:sp>
      <p:sp>
        <p:nvSpPr>
          <p:cNvPr id="47" name="Text 9"/>
          <p:cNvSpPr/>
          <p:nvPr/>
        </p:nvSpPr>
        <p:spPr>
          <a:xfrm>
            <a:off x="5540276" y="1028700"/>
            <a:ext cx="3268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Pour les Étudiants</a:t>
            </a:r>
            <a:endParaRPr lang="en-US" sz="1500" dirty="0"/>
          </a:p>
        </p:txBody>
      </p:sp>
      <p:sp>
        <p:nvSpPr>
          <p:cNvPr id="48" name="Text 10"/>
          <p:cNvSpPr/>
          <p:nvPr/>
        </p:nvSpPr>
        <p:spPr>
          <a:xfrm>
            <a:off x="5340251" y="15240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Gratuit</a:t>
            </a:r>
            <a:endParaRPr lang="en-US" sz="1200" dirty="0"/>
          </a:p>
        </p:txBody>
      </p:sp>
      <p:sp>
        <p:nvSpPr>
          <p:cNvPr id="49" name="Text 11"/>
          <p:cNvSpPr/>
          <p:nvPr/>
        </p:nvSpPr>
        <p:spPr>
          <a:xfrm>
            <a:off x="5702201" y="1790700"/>
            <a:ext cx="9504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 illimité</a:t>
            </a:r>
            <a:endParaRPr lang="en-US" sz="1050" dirty="0"/>
          </a:p>
        </p:txBody>
      </p:sp>
      <p:sp>
        <p:nvSpPr>
          <p:cNvPr id="50" name="Text 12"/>
          <p:cNvSpPr/>
          <p:nvPr/>
        </p:nvSpPr>
        <p:spPr>
          <a:xfrm>
            <a:off x="5702201" y="2019300"/>
            <a:ext cx="13426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 illimités</a:t>
            </a:r>
            <a:endParaRPr lang="en-US" sz="1050" dirty="0"/>
          </a:p>
        </p:txBody>
      </p:sp>
      <p:sp>
        <p:nvSpPr>
          <p:cNvPr id="51" name="Text 13"/>
          <p:cNvSpPr/>
          <p:nvPr/>
        </p:nvSpPr>
        <p:spPr>
          <a:xfrm>
            <a:off x="5702201" y="2247900"/>
            <a:ext cx="109192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Posts illimités</a:t>
            </a:r>
            <a:endParaRPr lang="en-US" sz="1050" dirty="0"/>
          </a:p>
        </p:txBody>
      </p:sp>
      <p:sp>
        <p:nvSpPr>
          <p:cNvPr id="52" name="Text 14"/>
          <p:cNvSpPr/>
          <p:nvPr/>
        </p:nvSpPr>
        <p:spPr>
          <a:xfrm>
            <a:off x="5340251" y="27813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Payants</a:t>
            </a:r>
            <a:endParaRPr lang="en-US" sz="1200" dirty="0"/>
          </a:p>
        </p:txBody>
      </p:sp>
      <p:sp>
        <p:nvSpPr>
          <p:cNvPr id="53" name="Text 15"/>
          <p:cNvSpPr/>
          <p:nvPr/>
        </p:nvSpPr>
        <p:spPr>
          <a:xfrm>
            <a:off x="5492651" y="3048000"/>
            <a:ext cx="29946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Prix instructeur: 10-300€</a:t>
            </a:r>
            <a:endParaRPr lang="en-US" sz="1050" dirty="0"/>
          </a:p>
        </p:txBody>
      </p:sp>
      <p:sp>
        <p:nvSpPr>
          <p:cNvPr id="54" name="Text 16"/>
          <p:cNvSpPr/>
          <p:nvPr/>
        </p:nvSpPr>
        <p:spPr>
          <a:xfrm>
            <a:off x="5340251" y="3581400"/>
            <a:ext cx="2994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Premium (Futur)</a:t>
            </a:r>
            <a:endParaRPr lang="en-US" sz="1200" dirty="0"/>
          </a:p>
        </p:txBody>
      </p:sp>
      <p:sp>
        <p:nvSpPr>
          <p:cNvPr id="55" name="Text 17"/>
          <p:cNvSpPr/>
          <p:nvPr/>
        </p:nvSpPr>
        <p:spPr>
          <a:xfrm>
            <a:off x="5483126" y="3848100"/>
            <a:ext cx="2495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9.99€/mois</a:t>
            </a:r>
            <a:endParaRPr lang="en-US" sz="1050" dirty="0"/>
          </a:p>
        </p:txBody>
      </p:sp>
      <p:sp>
        <p:nvSpPr>
          <p:cNvPr id="56" name="Text 18"/>
          <p:cNvSpPr/>
          <p:nvPr/>
        </p:nvSpPr>
        <p:spPr>
          <a:xfrm>
            <a:off x="5483126" y="4076700"/>
            <a:ext cx="29946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Accès illimité sélection</a:t>
            </a:r>
            <a:endParaRPr lang="en-US" sz="900" dirty="0"/>
          </a:p>
        </p:txBody>
      </p:sp>
      <p:sp>
        <p:nvSpPr>
          <p:cNvPr id="57" name="Text 19"/>
          <p:cNvSpPr/>
          <p:nvPr/>
        </p:nvSpPr>
        <p:spPr>
          <a:xfrm>
            <a:off x="8493026" y="1028700"/>
            <a:ext cx="44501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Pour les Instructeurs</a:t>
            </a:r>
            <a:endParaRPr lang="en-US" sz="1500" dirty="0"/>
          </a:p>
        </p:txBody>
      </p:sp>
      <p:sp>
        <p:nvSpPr>
          <p:cNvPr id="58" name="Text 20"/>
          <p:cNvSpPr/>
          <p:nvPr/>
        </p:nvSpPr>
        <p:spPr>
          <a:xfrm>
            <a:off x="8293001" y="1524000"/>
            <a:ext cx="34798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Gratuit</a:t>
            </a:r>
            <a:endParaRPr lang="en-US" sz="1200" dirty="0"/>
          </a:p>
        </p:txBody>
      </p:sp>
      <p:sp>
        <p:nvSpPr>
          <p:cNvPr id="59" name="Text 21"/>
          <p:cNvSpPr/>
          <p:nvPr/>
        </p:nvSpPr>
        <p:spPr>
          <a:xfrm>
            <a:off x="8654951" y="1790700"/>
            <a:ext cx="15669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Publication illimitée</a:t>
            </a:r>
            <a:endParaRPr lang="en-US" sz="1050" dirty="0"/>
          </a:p>
        </p:txBody>
      </p:sp>
      <p:sp>
        <p:nvSpPr>
          <p:cNvPr id="60" name="Text 22"/>
          <p:cNvSpPr/>
          <p:nvPr/>
        </p:nvSpPr>
        <p:spPr>
          <a:xfrm>
            <a:off x="8293001" y="2362200"/>
            <a:ext cx="34798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</a:t>
            </a:r>
            <a:endParaRPr lang="en-US" sz="1200" dirty="0"/>
          </a:p>
        </p:txBody>
      </p:sp>
      <p:sp>
        <p:nvSpPr>
          <p:cNvPr id="61" name="Text 23"/>
          <p:cNvSpPr/>
          <p:nvPr/>
        </p:nvSpPr>
        <p:spPr>
          <a:xfrm>
            <a:off x="8435876" y="2628900"/>
            <a:ext cx="41758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15-25% (dégressif selon volume)</a:t>
            </a:r>
            <a:endParaRPr lang="en-US" sz="1050" dirty="0"/>
          </a:p>
        </p:txBody>
      </p:sp>
      <p:sp>
        <p:nvSpPr>
          <p:cNvPr id="62" name="Text 24"/>
          <p:cNvSpPr/>
          <p:nvPr/>
        </p:nvSpPr>
        <p:spPr>
          <a:xfrm>
            <a:off x="8293001" y="3162300"/>
            <a:ext cx="34798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 (Futur)</a:t>
            </a:r>
            <a:endParaRPr lang="en-US" sz="1200" dirty="0"/>
          </a:p>
        </p:txBody>
      </p:sp>
      <p:sp>
        <p:nvSpPr>
          <p:cNvPr id="63" name="Text 25"/>
          <p:cNvSpPr/>
          <p:nvPr/>
        </p:nvSpPr>
        <p:spPr>
          <a:xfrm>
            <a:off x="8435876" y="3429000"/>
            <a:ext cx="34798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29.99€/mois</a:t>
            </a:r>
            <a:endParaRPr lang="en-US" sz="1050" dirty="0"/>
          </a:p>
        </p:txBody>
      </p:sp>
      <p:sp>
        <p:nvSpPr>
          <p:cNvPr id="64" name="Text 26"/>
          <p:cNvSpPr/>
          <p:nvPr/>
        </p:nvSpPr>
        <p:spPr>
          <a:xfrm>
            <a:off x="8416826" y="3657600"/>
            <a:ext cx="417587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Commission réduite 10-15%</a:t>
            </a:r>
            <a:endParaRPr lang="en-US" sz="900" dirty="0"/>
          </a:p>
        </p:txBody>
      </p:sp>
      <p:sp>
        <p:nvSpPr>
          <p:cNvPr id="65" name="Text 27"/>
          <p:cNvSpPr/>
          <p:nvPr/>
        </p:nvSpPr>
        <p:spPr>
          <a:xfrm>
            <a:off x="304800" y="6362700"/>
            <a:ext cx="11582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11430000" cy="384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24000"/>
            <a:ext cx="340355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051" y="16764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50" y="1409700"/>
            <a:ext cx="3403550" cy="1485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264" y="1562100"/>
            <a:ext cx="25717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501" y="1409700"/>
            <a:ext cx="3403550" cy="1485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9889" y="1562100"/>
            <a:ext cx="4286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200400"/>
            <a:ext cx="108204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5257800"/>
            <a:ext cx="365760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54292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988" y="550545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5257800"/>
            <a:ext cx="365760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54292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2475" y="5505450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5257800"/>
            <a:ext cx="365760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542925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5813" y="5505450"/>
            <a:ext cx="257175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Exemple Transaction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976289" y="2133600"/>
            <a:ext cx="9869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Étudiant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938337" y="2400300"/>
            <a:ext cx="1078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Paye : 100€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5560814" y="2019300"/>
            <a:ext cx="128426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</a:t>
            </a:r>
            <a:endParaRPr lang="en-US" sz="1350" dirty="0"/>
          </a:p>
        </p:txBody>
      </p:sp>
      <p:sp>
        <p:nvSpPr>
          <p:cNvPr id="25" name="Text 4"/>
          <p:cNvSpPr/>
          <p:nvPr/>
        </p:nvSpPr>
        <p:spPr>
          <a:xfrm>
            <a:off x="5640288" y="2286000"/>
            <a:ext cx="10933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Reçoit : 20€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913537" y="2514600"/>
            <a:ext cx="4377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20%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9262765" y="2019300"/>
            <a:ext cx="12996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9348639" y="2286000"/>
            <a:ext cx="10933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Reçoit : 80€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9621887" y="2514600"/>
            <a:ext cx="4377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80%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143000" y="5410200"/>
            <a:ext cx="27980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Virement Sous 7 Jours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1143000" y="5676900"/>
            <a:ext cx="27980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 rapides et efficaces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5029200" y="5410200"/>
            <a:ext cx="25658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 Équitable</a:t>
            </a:r>
            <a:endParaRPr lang="en-US" sz="1350" dirty="0"/>
          </a:p>
        </p:txBody>
      </p:sp>
      <p:sp>
        <p:nvSpPr>
          <p:cNvPr id="33" name="Text 12"/>
          <p:cNvSpPr/>
          <p:nvPr/>
        </p:nvSpPr>
        <p:spPr>
          <a:xfrm>
            <a:off x="5029200" y="5676900"/>
            <a:ext cx="25658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15-25% pour la plateforme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8915400" y="5410200"/>
            <a:ext cx="26531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Partage de Revenus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8915400" y="5676900"/>
            <a:ext cx="26531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75-85% pour les instructeurs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5626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4097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81200"/>
            <a:ext cx="5105400" cy="647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0955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" y="21526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81300"/>
            <a:ext cx="51054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28956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3" y="2952750"/>
            <a:ext cx="1428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81400"/>
            <a:ext cx="5105400" cy="647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36957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50" y="37528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381500"/>
            <a:ext cx="5105400" cy="838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" y="44958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" y="45529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04900"/>
            <a:ext cx="5562600" cy="495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3335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14097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1981200"/>
            <a:ext cx="5105400" cy="647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20955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6550" y="215265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2781300"/>
            <a:ext cx="5105400" cy="647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28956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72263" y="2952750"/>
            <a:ext cx="2190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581400"/>
            <a:ext cx="5105400" cy="647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91300" y="3695700"/>
            <a:ext cx="3810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86550" y="37528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381500"/>
            <a:ext cx="5105400" cy="647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91300" y="4495800"/>
            <a:ext cx="3810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86550" y="4552950"/>
            <a:ext cx="190500" cy="2667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Distribution &amp; Promotion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1219200" y="1409700"/>
            <a:ext cx="316914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(Distribution)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219200" y="2095500"/>
            <a:ext cx="47832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 Web Responsive</a:t>
            </a:r>
            <a:endParaRPr lang="en-US" sz="1200" dirty="0"/>
          </a:p>
        </p:txBody>
      </p:sp>
      <p:sp>
        <p:nvSpPr>
          <p:cNvPr id="37" name="Text 3"/>
          <p:cNvSpPr/>
          <p:nvPr/>
        </p:nvSpPr>
        <p:spPr>
          <a:xfrm>
            <a:off x="1219200" y="2324100"/>
            <a:ext cx="47832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Principal canal d'accès, accessible depuis tous les appareils</a:t>
            </a:r>
            <a:endParaRPr lang="en-US" sz="1050" dirty="0"/>
          </a:p>
        </p:txBody>
      </p:sp>
      <p:sp>
        <p:nvSpPr>
          <p:cNvPr id="38" name="Text 4"/>
          <p:cNvSpPr/>
          <p:nvPr/>
        </p:nvSpPr>
        <p:spPr>
          <a:xfrm>
            <a:off x="1219200" y="2895600"/>
            <a:ext cx="41301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 Mobiles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1219200" y="3124200"/>
            <a:ext cx="413015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Développement iOS/Android prévu pour le Q4 2025</a:t>
            </a:r>
            <a:endParaRPr lang="en-US" sz="1050" dirty="0"/>
          </a:p>
        </p:txBody>
      </p:sp>
      <p:sp>
        <p:nvSpPr>
          <p:cNvPr id="40" name="Text 6"/>
          <p:cNvSpPr/>
          <p:nvPr/>
        </p:nvSpPr>
        <p:spPr>
          <a:xfrm>
            <a:off x="1219200" y="3695700"/>
            <a:ext cx="39083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Partenariats Campus</a:t>
            </a:r>
            <a:endParaRPr lang="en-US" sz="1200" dirty="0"/>
          </a:p>
        </p:txBody>
      </p:sp>
      <p:sp>
        <p:nvSpPr>
          <p:cNvPr id="41" name="Text 7"/>
          <p:cNvSpPr/>
          <p:nvPr/>
        </p:nvSpPr>
        <p:spPr>
          <a:xfrm>
            <a:off x="1219200" y="3924300"/>
            <a:ext cx="4690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Ambassadeurs universitaires pour l'acquisition d'étudiants</a:t>
            </a:r>
            <a:endParaRPr lang="en-US" sz="1050" dirty="0"/>
          </a:p>
        </p:txBody>
      </p:sp>
      <p:sp>
        <p:nvSpPr>
          <p:cNvPr id="42" name="Text 8"/>
          <p:cNvSpPr/>
          <p:nvPr/>
        </p:nvSpPr>
        <p:spPr>
          <a:xfrm>
            <a:off x="1219200" y="4495800"/>
            <a:ext cx="438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SEO + Publicité</a:t>
            </a:r>
            <a:endParaRPr lang="en-US" sz="1200" dirty="0"/>
          </a:p>
        </p:txBody>
      </p:sp>
      <p:sp>
        <p:nvSpPr>
          <p:cNvPr id="43" name="Text 9"/>
          <p:cNvSpPr/>
          <p:nvPr/>
        </p:nvSpPr>
        <p:spPr>
          <a:xfrm>
            <a:off x="1219200" y="4724400"/>
            <a:ext cx="4381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Stratégie d'optimisation naturelle + PA Google, Facebook, LinkedIn</a:t>
            </a:r>
            <a:endParaRPr lang="en-US" sz="1050" dirty="0"/>
          </a:p>
        </p:txBody>
      </p:sp>
      <p:sp>
        <p:nvSpPr>
          <p:cNvPr id="44" name="Text 10"/>
          <p:cNvSpPr/>
          <p:nvPr/>
        </p:nvSpPr>
        <p:spPr>
          <a:xfrm>
            <a:off x="7086600" y="1409700"/>
            <a:ext cx="190363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PROMOTION</a:t>
            </a:r>
            <a:endParaRPr lang="en-US" sz="1800" dirty="0"/>
          </a:p>
        </p:txBody>
      </p:sp>
      <p:sp>
        <p:nvSpPr>
          <p:cNvPr id="45" name="Text 11"/>
          <p:cNvSpPr/>
          <p:nvPr/>
        </p:nvSpPr>
        <p:spPr>
          <a:xfrm>
            <a:off x="7086600" y="2095500"/>
            <a:ext cx="42279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SEO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7086600" y="2324100"/>
            <a:ext cx="507349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Blog éducatif, pages optimisées pour les moteurs de recherche</a:t>
            </a:r>
            <a:endParaRPr lang="en-US" sz="1050" dirty="0"/>
          </a:p>
        </p:txBody>
      </p:sp>
      <p:sp>
        <p:nvSpPr>
          <p:cNvPr id="47" name="Text 13"/>
          <p:cNvSpPr/>
          <p:nvPr/>
        </p:nvSpPr>
        <p:spPr>
          <a:xfrm>
            <a:off x="7086600" y="2895600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Publicité Payante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7086600" y="3124200"/>
            <a:ext cx="3257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(5K€/mois), Facebook (3K€/mois)</a:t>
            </a:r>
            <a:endParaRPr lang="en-US" sz="1050" dirty="0"/>
          </a:p>
        </p:txBody>
      </p:sp>
      <p:sp>
        <p:nvSpPr>
          <p:cNvPr id="49" name="Text 15"/>
          <p:cNvSpPr/>
          <p:nvPr/>
        </p:nvSpPr>
        <p:spPr>
          <a:xfrm>
            <a:off x="7086600" y="3695700"/>
            <a:ext cx="35696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</a:t>
            </a:r>
            <a:endParaRPr lang="en-US" sz="1200" dirty="0"/>
          </a:p>
        </p:txBody>
      </p:sp>
      <p:sp>
        <p:nvSpPr>
          <p:cNvPr id="50" name="Text 16"/>
          <p:cNvSpPr/>
          <p:nvPr/>
        </p:nvSpPr>
        <p:spPr>
          <a:xfrm>
            <a:off x="7086600" y="3924300"/>
            <a:ext cx="42835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Ambassadeurs dans 20 universités pour la promotion</a:t>
            </a:r>
            <a:endParaRPr lang="en-US" sz="1050" dirty="0"/>
          </a:p>
        </p:txBody>
      </p:sp>
      <p:sp>
        <p:nvSpPr>
          <p:cNvPr id="51" name="Text 17"/>
          <p:cNvSpPr/>
          <p:nvPr/>
        </p:nvSpPr>
        <p:spPr>
          <a:xfrm>
            <a:off x="7086600" y="4495800"/>
            <a:ext cx="34729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Emailing</a:t>
            </a:r>
            <a:endParaRPr lang="en-US" sz="1200" dirty="0"/>
          </a:p>
        </p:txBody>
      </p:sp>
      <p:sp>
        <p:nvSpPr>
          <p:cNvPr id="52" name="Text 18"/>
          <p:cNvSpPr/>
          <p:nvPr/>
        </p:nvSpPr>
        <p:spPr>
          <a:xfrm>
            <a:off x="7086600" y="4724400"/>
            <a:ext cx="416748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Séquences automatisées, newsletter hebdomadaire</a:t>
            </a:r>
            <a:endParaRPr lang="en-US" sz="1050" dirty="0"/>
          </a:p>
        </p:txBody>
      </p:sp>
      <p:sp>
        <p:nvSpPr>
          <p:cNvPr id="53" name="Text 1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981200"/>
            <a:ext cx="11430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9240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9240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1924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0" y="19240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009900"/>
            <a:ext cx="3606701" cy="2324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2385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325" y="33147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1816" y="3848100"/>
            <a:ext cx="1984921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4216" y="3914775"/>
            <a:ext cx="123825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3053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610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49149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92501" y="3009900"/>
            <a:ext cx="3606850" cy="2324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21101" y="32385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1113" y="3314700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3218" y="3848100"/>
            <a:ext cx="2125414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85618" y="39147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73501" y="43053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73501" y="46101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73501" y="49149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04150" y="3009900"/>
            <a:ext cx="3606701" cy="2324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2750" y="3238500"/>
            <a:ext cx="457200" cy="457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75625" y="3314700"/>
            <a:ext cx="17145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28931" y="3848100"/>
            <a:ext cx="2356991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81331" y="3914775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85150" y="43053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85150" y="4610100"/>
            <a:ext cx="1714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85150" y="4914900"/>
            <a:ext cx="1524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Périodes Clés Marketing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358994" y="2343150"/>
            <a:ext cx="901363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Sept-Oct</a:t>
            </a:r>
            <a:endParaRPr lang="en-US" sz="1200" dirty="0"/>
          </a:p>
        </p:txBody>
      </p:sp>
      <p:sp>
        <p:nvSpPr>
          <p:cNvPr id="35" name="Text 2"/>
          <p:cNvSpPr/>
          <p:nvPr/>
        </p:nvSpPr>
        <p:spPr>
          <a:xfrm>
            <a:off x="4269522" y="2343150"/>
            <a:ext cx="795457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Nov-Jan</a:t>
            </a:r>
            <a:endParaRPr lang="en-US" sz="1200" dirty="0"/>
          </a:p>
        </p:txBody>
      </p:sp>
      <p:sp>
        <p:nvSpPr>
          <p:cNvPr id="36" name="Text 3"/>
          <p:cNvSpPr/>
          <p:nvPr/>
        </p:nvSpPr>
        <p:spPr>
          <a:xfrm>
            <a:off x="7118985" y="2343150"/>
            <a:ext cx="8115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A8A0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Avr-Juin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9395698" y="2343150"/>
            <a:ext cx="1973104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Sept-Oct (Année 2)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1219200" y="3314700"/>
            <a:ext cx="123122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Rentrée</a:t>
            </a:r>
            <a:endParaRPr lang="en-US" sz="1800" dirty="0"/>
          </a:p>
        </p:txBody>
      </p:sp>
      <p:sp>
        <p:nvSpPr>
          <p:cNvPr id="39" name="Text 6"/>
          <p:cNvSpPr/>
          <p:nvPr/>
        </p:nvSpPr>
        <p:spPr>
          <a:xfrm>
            <a:off x="1506141" y="3848100"/>
            <a:ext cx="238190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-30% Promotions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1028700" y="4267200"/>
            <a:ext cx="29139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Accueil des nouveaux étudiants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990600" y="4572000"/>
            <a:ext cx="22175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campus</a:t>
            </a:r>
            <a:endParaRPr lang="en-US" sz="1200" dirty="0"/>
          </a:p>
        </p:txBody>
      </p:sp>
      <p:sp>
        <p:nvSpPr>
          <p:cNvPr id="42" name="Text 9"/>
          <p:cNvSpPr/>
          <p:nvPr/>
        </p:nvSpPr>
        <p:spPr>
          <a:xfrm>
            <a:off x="990600" y="4876800"/>
            <a:ext cx="24440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Courses gratuits &amp; promos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5130701" y="3314700"/>
            <a:ext cx="137999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Examens</a:t>
            </a:r>
            <a:endParaRPr lang="en-US" sz="1800" dirty="0"/>
          </a:p>
        </p:txBody>
      </p:sp>
      <p:sp>
        <p:nvSpPr>
          <p:cNvPr id="44" name="Text 11"/>
          <p:cNvSpPr/>
          <p:nvPr/>
        </p:nvSpPr>
        <p:spPr>
          <a:xfrm>
            <a:off x="5376118" y="3848100"/>
            <a:ext cx="255049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Révision Intensive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4902101" y="4267200"/>
            <a:ext cx="30446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Recherche de cours &amp; ressources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4940201" y="4572000"/>
            <a:ext cx="21883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 d'étude &amp; Q&amp;A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4902101" y="4876800"/>
            <a:ext cx="24192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Certificats &amp; compétences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9042350" y="3314700"/>
            <a:ext cx="250959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Examens Finaux</a:t>
            </a:r>
            <a:endParaRPr lang="en-US" sz="1800" dirty="0"/>
          </a:p>
        </p:txBody>
      </p:sp>
      <p:sp>
        <p:nvSpPr>
          <p:cNvPr id="49" name="Text 16"/>
          <p:cNvSpPr/>
          <p:nvPr/>
        </p:nvSpPr>
        <p:spPr>
          <a:xfrm>
            <a:off x="9190881" y="3848100"/>
            <a:ext cx="282838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Période de Résultats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8813750" y="4267200"/>
            <a:ext cx="24265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Analyse des performances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8832800" y="45720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 psychologique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8813750" y="4876800"/>
            <a:ext cx="31384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Préparation à la prochaine rentrée</a:t>
            </a:r>
            <a:endParaRPr lang="en-US" sz="1200" dirty="0"/>
          </a:p>
        </p:txBody>
      </p:sp>
      <p:sp>
        <p:nvSpPr>
          <p:cNvPr id="53" name="Text 20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14500"/>
            <a:ext cx="55626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574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22479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91465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714500"/>
            <a:ext cx="5562600" cy="1600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05740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550" y="2247900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2914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619500"/>
            <a:ext cx="5562600" cy="1828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076700"/>
            <a:ext cx="7620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338" y="4267200"/>
            <a:ext cx="39052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0200" y="50482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619500"/>
            <a:ext cx="55626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076700"/>
            <a:ext cx="762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4267200"/>
            <a:ext cx="3429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7600" y="50482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 Client &amp; Support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600200" y="1943100"/>
            <a:ext cx="4114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 24/7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600200" y="2324100"/>
            <a:ext cx="4114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Assistance en ligne permanente avec chatbot IA pour répondre instantanément à vos questions.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866900" y="2895600"/>
            <a:ext cx="29416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Réponses automatisées intelligentes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7467600" y="1943100"/>
            <a:ext cx="4114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 Support</a:t>
            </a:r>
            <a:endParaRPr lang="en-US" sz="1800" dirty="0"/>
          </a:p>
        </p:txBody>
      </p:sp>
      <p:sp>
        <p:nvSpPr>
          <p:cNvPr id="25" name="Text 5"/>
          <p:cNvSpPr/>
          <p:nvPr/>
        </p:nvSpPr>
        <p:spPr>
          <a:xfrm>
            <a:off x="7467600" y="2324100"/>
            <a:ext cx="4114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Réponse sous 24 heures à tous vos emails, par nos experts dédiés.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7696200" y="2895600"/>
            <a:ext cx="2448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Moyenne de réponse sous 12h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1600200" y="3848100"/>
            <a:ext cx="4937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Centre d'Aide Complet</a:t>
            </a:r>
            <a:endParaRPr lang="en-US" sz="1800" dirty="0"/>
          </a:p>
        </p:txBody>
      </p:sp>
      <p:sp>
        <p:nvSpPr>
          <p:cNvPr id="28" name="Text 8"/>
          <p:cNvSpPr/>
          <p:nvPr/>
        </p:nvSpPr>
        <p:spPr>
          <a:xfrm>
            <a:off x="1600200" y="4229100"/>
            <a:ext cx="4114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de connaissances exhaustive avec tutoriels, guides et FAQ pour vous aider à utiliser la plateforme.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1828800" y="5029200"/>
            <a:ext cx="213098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1000+ articles disponibles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7467600" y="3848100"/>
            <a:ext cx="4937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Garantie 14 Jours</a:t>
            </a:r>
            <a:endParaRPr lang="en-US" sz="1800" dirty="0"/>
          </a:p>
        </p:txBody>
      </p:sp>
      <p:sp>
        <p:nvSpPr>
          <p:cNvPr id="31" name="Text 11"/>
          <p:cNvSpPr/>
          <p:nvPr/>
        </p:nvSpPr>
        <p:spPr>
          <a:xfrm>
            <a:off x="7467600" y="4229100"/>
            <a:ext cx="4114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Nous vous offrons 14 jours pour tester nos services. Si vous n'êtes pas satisfait, nous vous remboursons intégralement.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7696200" y="5029200"/>
            <a:ext cx="3142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 de questions, pas de complications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3048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24000"/>
            <a:ext cx="299085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676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50" y="1524000"/>
            <a:ext cx="299085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650" y="16764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95500"/>
            <a:ext cx="299085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247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50" y="2095500"/>
            <a:ext cx="29908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7650" y="2247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0099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3429000"/>
            <a:ext cx="299085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35814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3350" y="3429000"/>
            <a:ext cx="299085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7650" y="3581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000500"/>
            <a:ext cx="299085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41529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3350" y="4000500"/>
            <a:ext cx="299085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7650" y="4152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4914900"/>
            <a:ext cx="3048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5334000"/>
            <a:ext cx="195575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2500" y="54864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08250" y="5334000"/>
            <a:ext cx="195575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22550" y="54864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78301" y="5334000"/>
            <a:ext cx="195575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92601" y="5486400"/>
            <a:ext cx="1143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39000" y="1104900"/>
            <a:ext cx="4572000" cy="4953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67600" y="137160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1905000"/>
            <a:ext cx="253157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75041" y="1962150"/>
            <a:ext cx="238125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67600" y="2819400"/>
            <a:ext cx="359420" cy="3810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28173" y="2876550"/>
            <a:ext cx="238125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67600" y="3733800"/>
            <a:ext cx="296317" cy="3810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96621" y="3790950"/>
            <a:ext cx="238125" cy="2667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Roadmap Innovation 2025-2026+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415528" y="1143000"/>
            <a:ext cx="2827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Q2</a:t>
            </a:r>
            <a:endParaRPr lang="en-US" sz="1200" dirty="0"/>
          </a:p>
        </p:txBody>
      </p:sp>
      <p:sp>
        <p:nvSpPr>
          <p:cNvPr id="39" name="Text 2"/>
          <p:cNvSpPr/>
          <p:nvPr/>
        </p:nvSpPr>
        <p:spPr>
          <a:xfrm>
            <a:off x="838200" y="1104900"/>
            <a:ext cx="609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Juin 2025</a:t>
            </a:r>
            <a:endParaRPr lang="en-US" sz="1800" dirty="0"/>
          </a:p>
        </p:txBody>
      </p:sp>
      <p:sp>
        <p:nvSpPr>
          <p:cNvPr id="40" name="Text 3"/>
          <p:cNvSpPr/>
          <p:nvPr/>
        </p:nvSpPr>
        <p:spPr>
          <a:xfrm>
            <a:off x="1200150" y="1638300"/>
            <a:ext cx="7477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Reviews</a:t>
            </a:r>
            <a:endParaRPr lang="en-US" sz="1200" dirty="0"/>
          </a:p>
        </p:txBody>
      </p:sp>
      <p:sp>
        <p:nvSpPr>
          <p:cNvPr id="41" name="Text 4"/>
          <p:cNvSpPr/>
          <p:nvPr/>
        </p:nvSpPr>
        <p:spPr>
          <a:xfrm>
            <a:off x="4324350" y="1638300"/>
            <a:ext cx="9719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Messaging</a:t>
            </a:r>
            <a:endParaRPr lang="en-US" sz="1200" dirty="0"/>
          </a:p>
        </p:txBody>
      </p:sp>
      <p:sp>
        <p:nvSpPr>
          <p:cNvPr id="42" name="Text 5"/>
          <p:cNvSpPr/>
          <p:nvPr/>
        </p:nvSpPr>
        <p:spPr>
          <a:xfrm>
            <a:off x="1181100" y="2209800"/>
            <a:ext cx="9327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Certificats</a:t>
            </a:r>
            <a:endParaRPr lang="en-US" sz="1200" dirty="0"/>
          </a:p>
        </p:txBody>
      </p:sp>
      <p:sp>
        <p:nvSpPr>
          <p:cNvPr id="43" name="Text 6"/>
          <p:cNvSpPr/>
          <p:nvPr/>
        </p:nvSpPr>
        <p:spPr>
          <a:xfrm>
            <a:off x="4286250" y="2209800"/>
            <a:ext cx="10724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Emails auto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415528" y="3048000"/>
            <a:ext cx="2827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Q3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838200" y="3009900"/>
            <a:ext cx="609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Sept 2025</a:t>
            </a:r>
            <a:endParaRPr lang="en-US" sz="1800" dirty="0"/>
          </a:p>
        </p:txBody>
      </p:sp>
      <p:sp>
        <p:nvSpPr>
          <p:cNvPr id="46" name="Text 9"/>
          <p:cNvSpPr/>
          <p:nvPr/>
        </p:nvSpPr>
        <p:spPr>
          <a:xfrm>
            <a:off x="1200150" y="3543300"/>
            <a:ext cx="21518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Abonnements premium</a:t>
            </a:r>
            <a:endParaRPr lang="en-US" sz="1200" dirty="0"/>
          </a:p>
        </p:txBody>
      </p:sp>
      <p:sp>
        <p:nvSpPr>
          <p:cNvPr id="47" name="Text 10"/>
          <p:cNvSpPr/>
          <p:nvPr/>
        </p:nvSpPr>
        <p:spPr>
          <a:xfrm>
            <a:off x="4286250" y="3543300"/>
            <a:ext cx="7320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Bundles</a:t>
            </a:r>
            <a:endParaRPr lang="en-US" sz="1200" dirty="0"/>
          </a:p>
        </p:txBody>
      </p:sp>
      <p:sp>
        <p:nvSpPr>
          <p:cNvPr id="48" name="Text 11"/>
          <p:cNvSpPr/>
          <p:nvPr/>
        </p:nvSpPr>
        <p:spPr>
          <a:xfrm>
            <a:off x="1200150" y="4114800"/>
            <a:ext cx="13553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streaming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4286250" y="4114800"/>
            <a:ext cx="19389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Recommandations AI</a:t>
            </a:r>
            <a:endParaRPr lang="en-US" sz="1200" dirty="0"/>
          </a:p>
        </p:txBody>
      </p:sp>
      <p:sp>
        <p:nvSpPr>
          <p:cNvPr id="50" name="Text 13"/>
          <p:cNvSpPr/>
          <p:nvPr/>
        </p:nvSpPr>
        <p:spPr>
          <a:xfrm>
            <a:off x="415528" y="4953000"/>
            <a:ext cx="2827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Q4</a:t>
            </a:r>
            <a:endParaRPr lang="en-US" sz="1200" dirty="0"/>
          </a:p>
        </p:txBody>
      </p:sp>
      <p:sp>
        <p:nvSpPr>
          <p:cNvPr id="51" name="Text 14"/>
          <p:cNvSpPr/>
          <p:nvPr/>
        </p:nvSpPr>
        <p:spPr>
          <a:xfrm>
            <a:off x="838200" y="4914900"/>
            <a:ext cx="609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Déc 2025</a:t>
            </a:r>
            <a:endParaRPr lang="en-US" sz="1800" dirty="0"/>
          </a:p>
        </p:txBody>
      </p:sp>
      <p:sp>
        <p:nvSpPr>
          <p:cNvPr id="52" name="Text 15"/>
          <p:cNvSpPr/>
          <p:nvPr/>
        </p:nvSpPr>
        <p:spPr>
          <a:xfrm>
            <a:off x="1143000" y="5448300"/>
            <a:ext cx="14950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iOS/Android</a:t>
            </a:r>
            <a:endParaRPr lang="en-US" sz="1200" dirty="0"/>
          </a:p>
        </p:txBody>
      </p:sp>
      <p:sp>
        <p:nvSpPr>
          <p:cNvPr id="53" name="Text 16"/>
          <p:cNvSpPr/>
          <p:nvPr/>
        </p:nvSpPr>
        <p:spPr>
          <a:xfrm>
            <a:off x="3289250" y="5448300"/>
            <a:ext cx="12315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Multi-langues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5283101" y="5448300"/>
            <a:ext cx="10017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Portail B2B</a:t>
            </a:r>
            <a:endParaRPr lang="en-US" sz="1200" dirty="0"/>
          </a:p>
        </p:txBody>
      </p:sp>
      <p:sp>
        <p:nvSpPr>
          <p:cNvPr id="55" name="Text 18"/>
          <p:cNvSpPr/>
          <p:nvPr/>
        </p:nvSpPr>
        <p:spPr>
          <a:xfrm>
            <a:off x="7810500" y="1333500"/>
            <a:ext cx="4114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2026+ Vision</a:t>
            </a:r>
            <a:endParaRPr lang="en-US" sz="1800" dirty="0"/>
          </a:p>
        </p:txBody>
      </p:sp>
      <p:sp>
        <p:nvSpPr>
          <p:cNvPr id="56" name="Text 19"/>
          <p:cNvSpPr/>
          <p:nvPr/>
        </p:nvSpPr>
        <p:spPr>
          <a:xfrm>
            <a:off x="7835057" y="1866900"/>
            <a:ext cx="37473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AR/VR</a:t>
            </a:r>
            <a:endParaRPr lang="en-US" sz="1350" dirty="0"/>
          </a:p>
        </p:txBody>
      </p:sp>
      <p:sp>
        <p:nvSpPr>
          <p:cNvPr id="57" name="Text 20"/>
          <p:cNvSpPr/>
          <p:nvPr/>
        </p:nvSpPr>
        <p:spPr>
          <a:xfrm>
            <a:off x="7835057" y="2133600"/>
            <a:ext cx="37473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7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Expériences d'apprentissage immersives pour une meilleure engagement</a:t>
            </a:r>
            <a:endParaRPr lang="en-US" sz="1200" dirty="0"/>
          </a:p>
        </p:txBody>
      </p:sp>
      <p:sp>
        <p:nvSpPr>
          <p:cNvPr id="58" name="Text 21"/>
          <p:cNvSpPr/>
          <p:nvPr/>
        </p:nvSpPr>
        <p:spPr>
          <a:xfrm>
            <a:off x="7941320" y="2781300"/>
            <a:ext cx="3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</a:t>
            </a:r>
            <a:endParaRPr lang="en-US" sz="1350" dirty="0"/>
          </a:p>
        </p:txBody>
      </p:sp>
      <p:sp>
        <p:nvSpPr>
          <p:cNvPr id="59" name="Text 22"/>
          <p:cNvSpPr/>
          <p:nvPr/>
        </p:nvSpPr>
        <p:spPr>
          <a:xfrm>
            <a:off x="7941320" y="3048000"/>
            <a:ext cx="36410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7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Certifications numériques sécurisées et vérifiables</a:t>
            </a:r>
            <a:endParaRPr lang="en-US" sz="1200" dirty="0"/>
          </a:p>
        </p:txBody>
      </p:sp>
      <p:sp>
        <p:nvSpPr>
          <p:cNvPr id="60" name="Text 23"/>
          <p:cNvSpPr/>
          <p:nvPr/>
        </p:nvSpPr>
        <p:spPr>
          <a:xfrm>
            <a:off x="7878217" y="3695700"/>
            <a:ext cx="37041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Tutors</a:t>
            </a:r>
            <a:endParaRPr lang="en-US" sz="1350" dirty="0"/>
          </a:p>
        </p:txBody>
      </p:sp>
      <p:sp>
        <p:nvSpPr>
          <p:cNvPr id="61" name="Text 24"/>
          <p:cNvSpPr/>
          <p:nvPr/>
        </p:nvSpPr>
        <p:spPr>
          <a:xfrm>
            <a:off x="7878217" y="3962400"/>
            <a:ext cx="370418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7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Tuteurs intelligents adaptatifs aux besoins de chaque étudiant</a:t>
            </a:r>
            <a:endParaRPr lang="en-US" sz="1200" dirty="0"/>
          </a:p>
        </p:txBody>
      </p:sp>
      <p:sp>
        <p:nvSpPr>
          <p:cNvPr id="62" name="Text 25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286000"/>
            <a:ext cx="3606701" cy="2590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590800"/>
            <a:ext cx="426393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4" y="26670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314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6195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924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2286000"/>
            <a:ext cx="3606850" cy="2590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25146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5401" y="25908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9286" y="3124200"/>
            <a:ext cx="1115764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3586" y="320040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9350" y="3124200"/>
            <a:ext cx="963216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3650" y="3200400"/>
            <a:ext cx="2190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1236" y="3657600"/>
            <a:ext cx="1211461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5536" y="37338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6997" y="3657600"/>
            <a:ext cx="1083618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31297" y="373380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63269" y="42195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4150" y="2286000"/>
            <a:ext cx="3606701" cy="2590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32750" y="2590800"/>
            <a:ext cx="37341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76506" y="2667000"/>
            <a:ext cx="28575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85150" y="33147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85150" y="36195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85150" y="3924300"/>
            <a:ext cx="1905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Problème - Étudiants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188393" y="2514600"/>
            <a:ext cx="2570708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Éducation Trop Chère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990600" y="3276600"/>
            <a:ext cx="237154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Frais universitaires élevés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028700" y="3581400"/>
            <a:ext cx="24106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particuliers: 40€/h+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990600" y="3886200"/>
            <a:ext cx="21306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Coûts de vie en hausse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5130701" y="2590800"/>
            <a:ext cx="284071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Outils Fragmentés</a:t>
            </a:r>
            <a:endParaRPr lang="en-US" sz="1800" dirty="0"/>
          </a:p>
        </p:txBody>
      </p:sp>
      <p:sp>
        <p:nvSpPr>
          <p:cNvPr id="34" name="Text 6"/>
          <p:cNvSpPr/>
          <p:nvPr/>
        </p:nvSpPr>
        <p:spPr>
          <a:xfrm>
            <a:off x="5427911" y="3219450"/>
            <a:ext cx="6874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Discord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6638925" y="3219450"/>
            <a:ext cx="5272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Zoom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5272236" y="3752850"/>
            <a:ext cx="8593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Facebook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6645622" y="3752850"/>
            <a:ext cx="648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Udemy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4521101" y="41910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Outils séparés, expérience fragmentée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8958560" y="2514600"/>
            <a:ext cx="262369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Manque de Communauté</a:t>
            </a:r>
            <a:endParaRPr lang="en-US" sz="1800" dirty="0"/>
          </a:p>
        </p:txBody>
      </p:sp>
      <p:sp>
        <p:nvSpPr>
          <p:cNvPr id="40" name="Text 12"/>
          <p:cNvSpPr/>
          <p:nvPr/>
        </p:nvSpPr>
        <p:spPr>
          <a:xfrm>
            <a:off x="8813750" y="3276600"/>
            <a:ext cx="17389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Peu d'aide en ligne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8851850" y="3581400"/>
            <a:ext cx="32541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Manque de soutien communautaire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8851850" y="3886200"/>
            <a:ext cx="24372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Moins d'interaction sociale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556260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526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18288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3907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2695575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30003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524000"/>
            <a:ext cx="5562600" cy="1905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7526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7013" y="18288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23907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26955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6600" y="300037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733800"/>
            <a:ext cx="5562600" cy="1905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9624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613" y="403860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" y="46005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" y="49053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9200" y="5210175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3733800"/>
            <a:ext cx="5562600" cy="1905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3962400"/>
            <a:ext cx="45720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62725" y="4038600"/>
            <a:ext cx="28575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46005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6600" y="490537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86600" y="5210175"/>
            <a:ext cx="1905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Modèle Économique &amp; Sources Revenus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219200" y="1828800"/>
            <a:ext cx="296358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Commissions cours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1447800" y="23622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15-25%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 commission sur chaque cours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466850" y="26670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Principal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source de revenus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447800" y="29718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Équilibre optimal entre plateforme et instructeur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7086600" y="1828800"/>
            <a:ext cx="360955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Abonnements premium</a:t>
            </a:r>
            <a:endParaRPr lang="en-US" sz="1800" dirty="0"/>
          </a:p>
        </p:txBody>
      </p:sp>
      <p:sp>
        <p:nvSpPr>
          <p:cNvPr id="34" name="Text 6"/>
          <p:cNvSpPr/>
          <p:nvPr/>
        </p:nvSpPr>
        <p:spPr>
          <a:xfrm>
            <a:off x="7315200" y="23622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9.99€-29.99€/mois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pour les utilisateurs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7315200" y="26670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29.99€/mois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pour les instructeurs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7296150" y="29718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Accès illimité à une sélection de cours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1219200" y="4038600"/>
            <a:ext cx="327290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Featured placements</a:t>
            </a:r>
            <a:endParaRPr lang="en-US" sz="1800" dirty="0"/>
          </a:p>
        </p:txBody>
      </p:sp>
      <p:sp>
        <p:nvSpPr>
          <p:cNvPr id="38" name="Text 10"/>
          <p:cNvSpPr/>
          <p:nvPr/>
        </p:nvSpPr>
        <p:spPr>
          <a:xfrm>
            <a:off x="1447800" y="45720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50-200€/mois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par cours feature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1447800" y="48768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Visibilité accrue pour les instructeurs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1466850" y="51816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Revenus complémentaires pour la plateforme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7086600" y="4038600"/>
            <a:ext cx="2625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Partenariats B2B</a:t>
            </a:r>
            <a:endParaRPr lang="en-US" sz="1800" dirty="0"/>
          </a:p>
        </p:txBody>
      </p:sp>
      <p:sp>
        <p:nvSpPr>
          <p:cNvPr id="42" name="Text 14"/>
          <p:cNvSpPr/>
          <p:nvPr/>
        </p:nvSpPr>
        <p:spPr>
          <a:xfrm>
            <a:off x="7315200" y="45720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50K-500K€/an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à l'An 3+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7277100" y="48768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Collaborations avec des entreprises formatrices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7353300" y="5181600"/>
            <a:ext cx="5394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Accès aux certifications et programmes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7543800" cy="5257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335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714500"/>
            <a:ext cx="71628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133600"/>
            <a:ext cx="71628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266950"/>
            <a:ext cx="1714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552700"/>
            <a:ext cx="7162800" cy="419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686050"/>
            <a:ext cx="17145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971800"/>
            <a:ext cx="716280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105150"/>
            <a:ext cx="11430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390900"/>
            <a:ext cx="716280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3524250"/>
            <a:ext cx="104775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810000"/>
            <a:ext cx="7162800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3943350"/>
            <a:ext cx="15240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29100"/>
            <a:ext cx="7162800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4362450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4781550"/>
            <a:ext cx="15240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104900"/>
            <a:ext cx="3657600" cy="2667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3335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1676400"/>
            <a:ext cx="3276600" cy="1905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4000500"/>
            <a:ext cx="3657600" cy="2362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3900" y="4229100"/>
            <a:ext cx="219075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3900" y="46101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58200" y="47244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43900" y="51816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5295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43900" y="5753100"/>
            <a:ext cx="3810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58200" y="5867400"/>
            <a:ext cx="1524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Projections Financières 3 ans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838200" y="1295400"/>
            <a:ext cx="716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Évolution des Métriques Clés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723900" y="17145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Métrique</a:t>
            </a:r>
            <a:endParaRPr lang="en-US" sz="1050" dirty="0"/>
          </a:p>
        </p:txBody>
      </p:sp>
      <p:sp>
        <p:nvSpPr>
          <p:cNvPr id="34" name="Text 3"/>
          <p:cNvSpPr/>
          <p:nvPr/>
        </p:nvSpPr>
        <p:spPr>
          <a:xfrm>
            <a:off x="3723233" y="1714500"/>
            <a:ext cx="114731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1</a:t>
            </a:r>
            <a:endParaRPr lang="en-US" sz="1050" dirty="0"/>
          </a:p>
        </p:txBody>
      </p:sp>
      <p:sp>
        <p:nvSpPr>
          <p:cNvPr id="35" name="Text 4"/>
          <p:cNvSpPr/>
          <p:nvPr/>
        </p:nvSpPr>
        <p:spPr>
          <a:xfrm>
            <a:off x="4870549" y="17145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2</a:t>
            </a:r>
            <a:endParaRPr lang="en-US" sz="1050" dirty="0"/>
          </a:p>
        </p:txBody>
      </p:sp>
      <p:sp>
        <p:nvSpPr>
          <p:cNvPr id="36" name="Text 5"/>
          <p:cNvSpPr/>
          <p:nvPr/>
        </p:nvSpPr>
        <p:spPr>
          <a:xfrm>
            <a:off x="6255246" y="1714500"/>
            <a:ext cx="1479054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3</a:t>
            </a:r>
            <a:endParaRPr lang="en-US" sz="1050" dirty="0"/>
          </a:p>
        </p:txBody>
      </p:sp>
      <p:sp>
        <p:nvSpPr>
          <p:cNvPr id="37" name="Text 6"/>
          <p:cNvSpPr/>
          <p:nvPr/>
        </p:nvSpPr>
        <p:spPr>
          <a:xfrm>
            <a:off x="971550" y="21336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3608502" y="2133600"/>
            <a:ext cx="1376779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5,000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4732080" y="2133600"/>
            <a:ext cx="166163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50,000</a:t>
            </a:r>
            <a:endParaRPr lang="en-US" sz="1050" dirty="0"/>
          </a:p>
        </p:txBody>
      </p:sp>
      <p:sp>
        <p:nvSpPr>
          <p:cNvPr id="40" name="Text 9"/>
          <p:cNvSpPr/>
          <p:nvPr/>
        </p:nvSpPr>
        <p:spPr>
          <a:xfrm>
            <a:off x="6107341" y="2133600"/>
            <a:ext cx="177486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250,000</a:t>
            </a:r>
            <a:endParaRPr lang="en-US" sz="1050" dirty="0"/>
          </a:p>
        </p:txBody>
      </p:sp>
      <p:sp>
        <p:nvSpPr>
          <p:cNvPr id="41" name="Text 10"/>
          <p:cNvSpPr/>
          <p:nvPr/>
        </p:nvSpPr>
        <p:spPr>
          <a:xfrm>
            <a:off x="971550" y="25527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3723233" y="2552700"/>
            <a:ext cx="114731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150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4870549" y="25527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1,000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6255246" y="2552700"/>
            <a:ext cx="1479054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5,000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914400" y="29718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publiés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3723233" y="2971800"/>
            <a:ext cx="114731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4870549" y="29718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3,000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6107341" y="2971800"/>
            <a:ext cx="177486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15,000</a:t>
            </a:r>
            <a:endParaRPr lang="en-US" sz="1050" dirty="0"/>
          </a:p>
        </p:txBody>
      </p:sp>
      <p:sp>
        <p:nvSpPr>
          <p:cNvPr id="49" name="Text 18"/>
          <p:cNvSpPr/>
          <p:nvPr/>
        </p:nvSpPr>
        <p:spPr>
          <a:xfrm>
            <a:off x="904875" y="33909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 mensuel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3608502" y="3390900"/>
            <a:ext cx="1376779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4,000€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4732080" y="3390900"/>
            <a:ext cx="166163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165,000€</a:t>
            </a:r>
            <a:endParaRPr lang="en-US" sz="1050" dirty="0"/>
          </a:p>
        </p:txBody>
      </p:sp>
      <p:sp>
        <p:nvSpPr>
          <p:cNvPr id="52" name="Text 21"/>
          <p:cNvSpPr/>
          <p:nvPr/>
        </p:nvSpPr>
        <p:spPr>
          <a:xfrm>
            <a:off x="6107341" y="3390900"/>
            <a:ext cx="177486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900,000€</a:t>
            </a:r>
            <a:endParaRPr lang="en-US" sz="1050" dirty="0"/>
          </a:p>
        </p:txBody>
      </p:sp>
      <p:sp>
        <p:nvSpPr>
          <p:cNvPr id="53" name="Text 22"/>
          <p:cNvSpPr/>
          <p:nvPr/>
        </p:nvSpPr>
        <p:spPr>
          <a:xfrm>
            <a:off x="952500" y="38100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 annuels</a:t>
            </a:r>
            <a:endParaRPr lang="en-US" sz="1050" dirty="0"/>
          </a:p>
        </p:txBody>
      </p:sp>
      <p:sp>
        <p:nvSpPr>
          <p:cNvPr id="54" name="Text 23"/>
          <p:cNvSpPr/>
          <p:nvPr/>
        </p:nvSpPr>
        <p:spPr>
          <a:xfrm>
            <a:off x="3723233" y="3810000"/>
            <a:ext cx="114731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48K€</a:t>
            </a:r>
            <a:endParaRPr lang="en-US" sz="1050" dirty="0"/>
          </a:p>
        </p:txBody>
      </p:sp>
      <p:sp>
        <p:nvSpPr>
          <p:cNvPr id="55" name="Text 24"/>
          <p:cNvSpPr/>
          <p:nvPr/>
        </p:nvSpPr>
        <p:spPr>
          <a:xfrm>
            <a:off x="4870549" y="38100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2M€</a:t>
            </a:r>
            <a:endParaRPr lang="en-US" sz="1050" dirty="0"/>
          </a:p>
        </p:txBody>
      </p:sp>
      <p:sp>
        <p:nvSpPr>
          <p:cNvPr id="56" name="Text 25"/>
          <p:cNvSpPr/>
          <p:nvPr/>
        </p:nvSpPr>
        <p:spPr>
          <a:xfrm>
            <a:off x="6255246" y="3810000"/>
            <a:ext cx="1479054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10.8M€</a:t>
            </a:r>
            <a:endParaRPr lang="en-US" sz="1050" dirty="0"/>
          </a:p>
        </p:txBody>
      </p:sp>
      <p:sp>
        <p:nvSpPr>
          <p:cNvPr id="57" name="Text 26"/>
          <p:cNvSpPr/>
          <p:nvPr/>
        </p:nvSpPr>
        <p:spPr>
          <a:xfrm>
            <a:off x="904875" y="4229100"/>
            <a:ext cx="378208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Commissions plateforme</a:t>
            </a:r>
            <a:endParaRPr lang="en-US" sz="1050" dirty="0"/>
          </a:p>
        </p:txBody>
      </p:sp>
      <p:sp>
        <p:nvSpPr>
          <p:cNvPr id="58" name="Text 27"/>
          <p:cNvSpPr/>
          <p:nvPr/>
        </p:nvSpPr>
        <p:spPr>
          <a:xfrm>
            <a:off x="3723233" y="4229100"/>
            <a:ext cx="1147316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9.6K€</a:t>
            </a:r>
            <a:endParaRPr lang="en-US" sz="1050" dirty="0"/>
          </a:p>
        </p:txBody>
      </p:sp>
      <p:sp>
        <p:nvSpPr>
          <p:cNvPr id="59" name="Text 28"/>
          <p:cNvSpPr/>
          <p:nvPr/>
        </p:nvSpPr>
        <p:spPr>
          <a:xfrm>
            <a:off x="4870549" y="42291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400K€</a:t>
            </a:r>
            <a:endParaRPr lang="en-US" sz="1050" dirty="0"/>
          </a:p>
        </p:txBody>
      </p:sp>
      <p:sp>
        <p:nvSpPr>
          <p:cNvPr id="60" name="Text 29"/>
          <p:cNvSpPr/>
          <p:nvPr/>
        </p:nvSpPr>
        <p:spPr>
          <a:xfrm>
            <a:off x="6255246" y="4229100"/>
            <a:ext cx="1479054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2.16M€</a:t>
            </a:r>
            <a:endParaRPr lang="en-US" sz="1050" dirty="0"/>
          </a:p>
        </p:txBody>
      </p:sp>
      <p:sp>
        <p:nvSpPr>
          <p:cNvPr id="61" name="Text 30"/>
          <p:cNvSpPr/>
          <p:nvPr/>
        </p:nvSpPr>
        <p:spPr>
          <a:xfrm>
            <a:off x="952500" y="4648200"/>
            <a:ext cx="3151733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Résultat net</a:t>
            </a:r>
            <a:endParaRPr lang="en-US" sz="1050" dirty="0"/>
          </a:p>
        </p:txBody>
      </p:sp>
      <p:sp>
        <p:nvSpPr>
          <p:cNvPr id="62" name="Text 31"/>
          <p:cNvSpPr/>
          <p:nvPr/>
        </p:nvSpPr>
        <p:spPr>
          <a:xfrm>
            <a:off x="3608502" y="4648200"/>
            <a:ext cx="1376779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-240K€</a:t>
            </a:r>
            <a:endParaRPr lang="en-US" sz="1050" dirty="0"/>
          </a:p>
        </p:txBody>
      </p:sp>
      <p:sp>
        <p:nvSpPr>
          <p:cNvPr id="63" name="Text 32"/>
          <p:cNvSpPr/>
          <p:nvPr/>
        </p:nvSpPr>
        <p:spPr>
          <a:xfrm>
            <a:off x="4870549" y="4648200"/>
            <a:ext cx="1384697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-104K€</a:t>
            </a:r>
            <a:endParaRPr lang="en-US" sz="1050" dirty="0"/>
          </a:p>
        </p:txBody>
      </p:sp>
      <p:sp>
        <p:nvSpPr>
          <p:cNvPr id="64" name="Text 33"/>
          <p:cNvSpPr/>
          <p:nvPr/>
        </p:nvSpPr>
        <p:spPr>
          <a:xfrm>
            <a:off x="6255246" y="4648200"/>
            <a:ext cx="1479054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+1.26M€</a:t>
            </a:r>
            <a:endParaRPr lang="en-US" sz="1050" dirty="0"/>
          </a:p>
        </p:txBody>
      </p:sp>
      <p:sp>
        <p:nvSpPr>
          <p:cNvPr id="65" name="Text 34"/>
          <p:cNvSpPr/>
          <p:nvPr/>
        </p:nvSpPr>
        <p:spPr>
          <a:xfrm>
            <a:off x="8610600" y="1295400"/>
            <a:ext cx="3931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Croissance Annuelle</a:t>
            </a:r>
            <a:endParaRPr lang="en-US" sz="1500" dirty="0"/>
          </a:p>
        </p:txBody>
      </p:sp>
      <p:sp>
        <p:nvSpPr>
          <p:cNvPr id="66" name="Text 35"/>
          <p:cNvSpPr/>
          <p:nvPr/>
        </p:nvSpPr>
        <p:spPr>
          <a:xfrm>
            <a:off x="8639175" y="4191000"/>
            <a:ext cx="3931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Performances Clés</a:t>
            </a:r>
            <a:endParaRPr lang="en-US" sz="1500" dirty="0"/>
          </a:p>
        </p:txBody>
      </p:sp>
      <p:sp>
        <p:nvSpPr>
          <p:cNvPr id="67" name="Text 36"/>
          <p:cNvSpPr/>
          <p:nvPr/>
        </p:nvSpPr>
        <p:spPr>
          <a:xfrm>
            <a:off x="8839200" y="4572000"/>
            <a:ext cx="18107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Croissance utilisateurs</a:t>
            </a:r>
            <a:endParaRPr lang="en-US" sz="1050" dirty="0"/>
          </a:p>
        </p:txBody>
      </p:sp>
      <p:sp>
        <p:nvSpPr>
          <p:cNvPr id="68" name="Text 37"/>
          <p:cNvSpPr/>
          <p:nvPr/>
        </p:nvSpPr>
        <p:spPr>
          <a:xfrm>
            <a:off x="8839200" y="4762500"/>
            <a:ext cx="18107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50x en 3 ans</a:t>
            </a:r>
            <a:endParaRPr lang="en-US" sz="1350" dirty="0"/>
          </a:p>
        </p:txBody>
      </p:sp>
      <p:sp>
        <p:nvSpPr>
          <p:cNvPr id="69" name="Text 38"/>
          <p:cNvSpPr/>
          <p:nvPr/>
        </p:nvSpPr>
        <p:spPr>
          <a:xfrm>
            <a:off x="8839200" y="5143500"/>
            <a:ext cx="1614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 annuels</a:t>
            </a:r>
            <a:endParaRPr lang="en-US" sz="1050" dirty="0"/>
          </a:p>
        </p:txBody>
      </p:sp>
      <p:sp>
        <p:nvSpPr>
          <p:cNvPr id="70" name="Text 39"/>
          <p:cNvSpPr/>
          <p:nvPr/>
        </p:nvSpPr>
        <p:spPr>
          <a:xfrm>
            <a:off x="8839200" y="5334000"/>
            <a:ext cx="1614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225x en 3 ans</a:t>
            </a:r>
            <a:endParaRPr lang="en-US" sz="1350" dirty="0"/>
          </a:p>
        </p:txBody>
      </p:sp>
      <p:sp>
        <p:nvSpPr>
          <p:cNvPr id="71" name="Text 40"/>
          <p:cNvSpPr/>
          <p:nvPr/>
        </p:nvSpPr>
        <p:spPr>
          <a:xfrm>
            <a:off x="8839200" y="5715000"/>
            <a:ext cx="175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Rentabilité à partir de</a:t>
            </a:r>
            <a:endParaRPr lang="en-US" sz="1050" dirty="0"/>
          </a:p>
        </p:txBody>
      </p:sp>
      <p:sp>
        <p:nvSpPr>
          <p:cNvPr id="72" name="Text 41"/>
          <p:cNvSpPr/>
          <p:nvPr/>
        </p:nvSpPr>
        <p:spPr>
          <a:xfrm>
            <a:off x="8839200" y="5905500"/>
            <a:ext cx="145836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l'An 3</a:t>
            </a:r>
            <a:endParaRPr lang="en-US" sz="1350" dirty="0"/>
          </a:p>
        </p:txBody>
      </p:sp>
      <p:sp>
        <p:nvSpPr>
          <p:cNvPr id="73" name="Text 42"/>
          <p:cNvSpPr/>
          <p:nvPr/>
        </p:nvSpPr>
        <p:spPr>
          <a:xfrm>
            <a:off x="381000" y="65151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5562600" cy="3505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955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171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71800"/>
            <a:ext cx="5105400" cy="95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971800"/>
            <a:ext cx="1020961" cy="95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86150"/>
            <a:ext cx="5105400" cy="95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486150"/>
            <a:ext cx="5105400" cy="95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866900"/>
            <a:ext cx="5562600" cy="3505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0955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21717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971800"/>
            <a:ext cx="5105400" cy="95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2971800"/>
            <a:ext cx="1020961" cy="95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3486150"/>
            <a:ext cx="5105400" cy="95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486150"/>
            <a:ext cx="5105400" cy="95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600700"/>
            <a:ext cx="114300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3416" y="5781675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Unit Economics Excellents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11049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Ratio LTV/CAC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: </a:t>
            </a:r>
            <a:r>
              <a:rPr lang="en-US" sz="15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15-30x</a:t>
            </a: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dirty="0">
                <a:solidFill>
                  <a:srgbClr val="22C55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(excellent)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-762000" y="14097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valeur lifetime (LTV) d'un client divisée par le coût d'acquisition (CAC)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219200" y="2171700"/>
            <a:ext cx="147911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Étudiants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609600" y="2705100"/>
            <a:ext cx="3773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CAC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5396805" y="2705100"/>
            <a:ext cx="3818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20€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09600" y="3219450"/>
            <a:ext cx="3136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LTV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5290840" y="3219450"/>
            <a:ext cx="5089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300€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2405955" y="3810000"/>
            <a:ext cx="1117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15x</a:t>
            </a:r>
            <a:endParaRPr lang="en-US" sz="3600" dirty="0"/>
          </a:p>
        </p:txBody>
      </p:sp>
      <p:sp>
        <p:nvSpPr>
          <p:cNvPr id="29" name="Text 9"/>
          <p:cNvSpPr/>
          <p:nvPr/>
        </p:nvSpPr>
        <p:spPr>
          <a:xfrm>
            <a:off x="3451473" y="3829050"/>
            <a:ext cx="5604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Ratio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3451473" y="4057650"/>
            <a:ext cx="5604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(3 ans)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7086600" y="2171700"/>
            <a:ext cx="18961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</a:t>
            </a:r>
            <a:endParaRPr lang="en-US" sz="1800" dirty="0"/>
          </a:p>
        </p:txBody>
      </p:sp>
      <p:sp>
        <p:nvSpPr>
          <p:cNvPr id="32" name="Text 12"/>
          <p:cNvSpPr/>
          <p:nvPr/>
        </p:nvSpPr>
        <p:spPr>
          <a:xfrm>
            <a:off x="6477000" y="2705100"/>
            <a:ext cx="3773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CAC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11158240" y="2705100"/>
            <a:ext cx="5089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200€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6477000" y="3219450"/>
            <a:ext cx="3136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LTV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10999143" y="3219450"/>
            <a:ext cx="6999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2 400€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8273355" y="3810000"/>
            <a:ext cx="1117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12x</a:t>
            </a:r>
            <a:endParaRPr lang="en-US" sz="3600" dirty="0"/>
          </a:p>
        </p:txBody>
      </p:sp>
      <p:sp>
        <p:nvSpPr>
          <p:cNvPr id="37" name="Text 17"/>
          <p:cNvSpPr/>
          <p:nvPr/>
        </p:nvSpPr>
        <p:spPr>
          <a:xfrm>
            <a:off x="9318873" y="3829050"/>
            <a:ext cx="5604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Ratio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9318873" y="4057650"/>
            <a:ext cx="5604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(4 ans)</a:t>
            </a:r>
            <a:endParaRPr lang="en-US" sz="1050" dirty="0"/>
          </a:p>
        </p:txBody>
      </p:sp>
      <p:sp>
        <p:nvSpPr>
          <p:cNvPr id="39" name="Text 19"/>
          <p:cNvSpPr/>
          <p:nvPr/>
        </p:nvSpPr>
        <p:spPr>
          <a:xfrm>
            <a:off x="533400" y="5753100"/>
            <a:ext cx="11125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Modèle économique viable à long terme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4864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790700"/>
            <a:ext cx="2095500" cy="2095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0957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350" y="40957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005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1350" y="44005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104900"/>
            <a:ext cx="5486400" cy="2171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1371600"/>
            <a:ext cx="25717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1790700"/>
            <a:ext cx="157475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80350" y="1790700"/>
            <a:ext cx="1574750" cy="1257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7501" y="1790700"/>
            <a:ext cx="1574750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3429000"/>
            <a:ext cx="54864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3695700"/>
            <a:ext cx="142875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076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3434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610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87680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Besoins Financement Seed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81075" y="1333500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Répartition Budgétaire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838200" y="4076700"/>
            <a:ext cx="25885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 &amp; Acquisition (200K€)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3409950" y="4076700"/>
            <a:ext cx="2550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Développement &amp; Tech (150K€)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838200" y="4381500"/>
            <a:ext cx="20938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Équipe &amp; Salaires (100K€)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3409950" y="4381500"/>
            <a:ext cx="233564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Opérations &amp; Réserve (50K€)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6924675" y="1333500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ROI Investisseurs Projeté</a:t>
            </a:r>
            <a:endParaRPr lang="en-US" sz="1800" dirty="0"/>
          </a:p>
        </p:txBody>
      </p:sp>
      <p:sp>
        <p:nvSpPr>
          <p:cNvPr id="29" name="Text 7"/>
          <p:cNvSpPr/>
          <p:nvPr/>
        </p:nvSpPr>
        <p:spPr>
          <a:xfrm>
            <a:off x="6532885" y="1905000"/>
            <a:ext cx="16153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20%</a:t>
            </a:r>
            <a:endParaRPr lang="en-US" sz="2250" dirty="0"/>
          </a:p>
        </p:txBody>
      </p:sp>
      <p:sp>
        <p:nvSpPr>
          <p:cNvPr id="30" name="Text 8"/>
          <p:cNvSpPr/>
          <p:nvPr/>
        </p:nvSpPr>
        <p:spPr>
          <a:xfrm>
            <a:off x="6667500" y="2247900"/>
            <a:ext cx="13461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Équité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6532885" y="2438400"/>
            <a:ext cx="16153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(Valorisation 2.5M€)</a:t>
            </a:r>
            <a:endParaRPr lang="en-US" sz="900" dirty="0"/>
          </a:p>
        </p:txBody>
      </p:sp>
      <p:sp>
        <p:nvSpPr>
          <p:cNvPr id="32" name="Text 10"/>
          <p:cNvSpPr/>
          <p:nvPr/>
        </p:nvSpPr>
        <p:spPr>
          <a:xfrm>
            <a:off x="8260035" y="1905000"/>
            <a:ext cx="16153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12-40x</a:t>
            </a:r>
            <a:endParaRPr lang="en-US" sz="2250" dirty="0"/>
          </a:p>
        </p:txBody>
      </p:sp>
      <p:sp>
        <p:nvSpPr>
          <p:cNvPr id="33" name="Text 11"/>
          <p:cNvSpPr/>
          <p:nvPr/>
        </p:nvSpPr>
        <p:spPr>
          <a:xfrm>
            <a:off x="8394650" y="2247900"/>
            <a:ext cx="13461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Multiple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8260035" y="2438400"/>
            <a:ext cx="16153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(Sortie An 5)</a:t>
            </a:r>
            <a:endParaRPr lang="en-US" sz="900" dirty="0"/>
          </a:p>
        </p:txBody>
      </p:sp>
      <p:sp>
        <p:nvSpPr>
          <p:cNvPr id="35" name="Text 13"/>
          <p:cNvSpPr/>
          <p:nvPr/>
        </p:nvSpPr>
        <p:spPr>
          <a:xfrm>
            <a:off x="10121801" y="1905000"/>
            <a:ext cx="1346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65-115%</a:t>
            </a:r>
            <a:endParaRPr lang="en-US" sz="2250" dirty="0"/>
          </a:p>
        </p:txBody>
      </p:sp>
      <p:sp>
        <p:nvSpPr>
          <p:cNvPr id="36" name="Text 14"/>
          <p:cNvSpPr/>
          <p:nvPr/>
        </p:nvSpPr>
        <p:spPr>
          <a:xfrm>
            <a:off x="10121801" y="2590800"/>
            <a:ext cx="13461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IRR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10121801" y="2781300"/>
            <a:ext cx="13461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(par an)</a:t>
            </a:r>
            <a:endParaRPr lang="en-US" sz="900" dirty="0"/>
          </a:p>
        </p:txBody>
      </p:sp>
      <p:sp>
        <p:nvSpPr>
          <p:cNvPr id="38" name="Text 16"/>
          <p:cNvSpPr/>
          <p:nvPr/>
        </p:nvSpPr>
        <p:spPr>
          <a:xfrm>
            <a:off x="6772275" y="3657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Pourquoi Maintenant ?</a:t>
            </a:r>
            <a:endParaRPr lang="en-US" sz="1500" dirty="0"/>
          </a:p>
        </p:txBody>
      </p:sp>
      <p:sp>
        <p:nvSpPr>
          <p:cNvPr id="39" name="Text 17"/>
          <p:cNvSpPr/>
          <p:nvPr/>
        </p:nvSpPr>
        <p:spPr>
          <a:xfrm>
            <a:off x="6781800" y="4038600"/>
            <a:ext cx="3352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Marché 325Md$ en croissance 14-20%/an</a:t>
            </a:r>
            <a:endParaRPr lang="en-US" sz="1050" dirty="0"/>
          </a:p>
        </p:txBody>
      </p:sp>
      <p:sp>
        <p:nvSpPr>
          <p:cNvPr id="40" name="Text 18"/>
          <p:cNvSpPr/>
          <p:nvPr/>
        </p:nvSpPr>
        <p:spPr>
          <a:xfrm>
            <a:off x="6781800" y="4305300"/>
            <a:ext cx="24613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MVP opérationnel prêt à scaler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6781800" y="4572000"/>
            <a:ext cx="44312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Blue Ocean : aucun concurrent tout-en-un francophone</a:t>
            </a:r>
            <a:endParaRPr lang="en-US" sz="1050" dirty="0"/>
          </a:p>
        </p:txBody>
      </p:sp>
      <p:sp>
        <p:nvSpPr>
          <p:cNvPr id="42" name="Text 20"/>
          <p:cNvSpPr/>
          <p:nvPr/>
        </p:nvSpPr>
        <p:spPr>
          <a:xfrm>
            <a:off x="6781800" y="4838700"/>
            <a:ext cx="353633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Unit economics excellents (LTV/CAC 15-30x)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443478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1811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2382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838450"/>
            <a:ext cx="4434780" cy="1485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9908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048000"/>
            <a:ext cx="1524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648200"/>
            <a:ext cx="443478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8006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363" y="48577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4380" y="1028700"/>
            <a:ext cx="6766620" cy="3314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6780" y="1524000"/>
            <a:ext cx="6457950" cy="2133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4380" y="4457700"/>
            <a:ext cx="6766620" cy="1676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96780" y="46101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77743" y="4667250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6780" y="5067300"/>
            <a:ext cx="2052340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7225" y="51435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01520" y="5067300"/>
            <a:ext cx="2052340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84815" y="5143500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06260" y="5067300"/>
            <a:ext cx="2052340" cy="914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32418" y="5143500"/>
            <a:ext cx="200025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ROI Investisseurs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028700" y="1219200"/>
            <a:ext cx="288482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Multiple de Retour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533400" y="1638300"/>
            <a:ext cx="49559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12-40x</a:t>
            </a:r>
            <a:endParaRPr lang="en-US" sz="3600" dirty="0"/>
          </a:p>
        </p:txBody>
      </p:sp>
      <p:sp>
        <p:nvSpPr>
          <p:cNvPr id="27" name="Text 3"/>
          <p:cNvSpPr/>
          <p:nvPr/>
        </p:nvSpPr>
        <p:spPr>
          <a:xfrm>
            <a:off x="533400" y="2133600"/>
            <a:ext cx="4129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 5 ans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028700" y="3028950"/>
            <a:ext cx="4282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Taux Interne de Rendement</a:t>
            </a:r>
            <a:endParaRPr lang="en-US" sz="1800" dirty="0"/>
          </a:p>
        </p:txBody>
      </p:sp>
      <p:sp>
        <p:nvSpPr>
          <p:cNvPr id="29" name="Text 5"/>
          <p:cNvSpPr/>
          <p:nvPr/>
        </p:nvSpPr>
        <p:spPr>
          <a:xfrm>
            <a:off x="533400" y="3448050"/>
            <a:ext cx="49559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65-115%</a:t>
            </a:r>
            <a:endParaRPr lang="en-US" sz="3600" dirty="0"/>
          </a:p>
        </p:txBody>
      </p:sp>
      <p:sp>
        <p:nvSpPr>
          <p:cNvPr id="30" name="Text 6"/>
          <p:cNvSpPr/>
          <p:nvPr/>
        </p:nvSpPr>
        <p:spPr>
          <a:xfrm>
            <a:off x="533400" y="3943350"/>
            <a:ext cx="4129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annuel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1028700" y="4838700"/>
            <a:ext cx="32905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 de l'Investisseur</a:t>
            </a:r>
            <a:endParaRPr lang="en-US" sz="1800" dirty="0"/>
          </a:p>
        </p:txBody>
      </p:sp>
      <p:sp>
        <p:nvSpPr>
          <p:cNvPr id="32" name="Text 8"/>
          <p:cNvSpPr/>
          <p:nvPr/>
        </p:nvSpPr>
        <p:spPr>
          <a:xfrm>
            <a:off x="533400" y="5257800"/>
            <a:ext cx="41299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20%</a:t>
            </a:r>
            <a:endParaRPr lang="en-US" sz="3600" dirty="0"/>
          </a:p>
        </p:txBody>
      </p:sp>
      <p:sp>
        <p:nvSpPr>
          <p:cNvPr id="33" name="Text 9"/>
          <p:cNvSpPr/>
          <p:nvPr/>
        </p:nvSpPr>
        <p:spPr>
          <a:xfrm>
            <a:off x="533400" y="5753100"/>
            <a:ext cx="4129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valorisation 2.5M€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5196780" y="1181100"/>
            <a:ext cx="77541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Croissance de l'Investissement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5692080" y="4648200"/>
            <a:ext cx="311199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Stratégies de Sortie</a:t>
            </a:r>
            <a:endParaRPr lang="en-US" sz="1800" dirty="0"/>
          </a:p>
        </p:txBody>
      </p:sp>
      <p:sp>
        <p:nvSpPr>
          <p:cNvPr id="36" name="Text 12"/>
          <p:cNvSpPr/>
          <p:nvPr/>
        </p:nvSpPr>
        <p:spPr>
          <a:xfrm>
            <a:off x="5272980" y="5486400"/>
            <a:ext cx="1899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IPO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5082986" y="5715000"/>
            <a:ext cx="2279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Valorisation 30-100M€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7287726" y="5486400"/>
            <a:ext cx="22799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Acquisition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7287726" y="5715000"/>
            <a:ext cx="2279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Stratégique après 5 ans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9682460" y="5486400"/>
            <a:ext cx="1899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Succession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492466" y="5715000"/>
            <a:ext cx="2279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Reprise par la famille</a:t>
            </a:r>
            <a:endParaRPr lang="en-US" sz="1050" dirty="0"/>
          </a:p>
        </p:txBody>
      </p:sp>
      <p:sp>
        <p:nvSpPr>
          <p:cNvPr id="42" name="Text 18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19250"/>
            <a:ext cx="11430000" cy="1981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92405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057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905250"/>
            <a:ext cx="3657600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1338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" y="41910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3905250"/>
            <a:ext cx="3657600" cy="1638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41338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7238" y="419100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3905250"/>
            <a:ext cx="3657600" cy="1638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0" y="413385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7250" y="41910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1400" y="7620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87138" y="93345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54864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738" y="5657850"/>
            <a:ext cx="238125" cy="2667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Mission &amp; Vision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524000" y="2057400"/>
            <a:ext cx="267176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Mission</a:t>
            </a:r>
            <a:endParaRPr lang="en-US" sz="2250" dirty="0"/>
          </a:p>
        </p:txBody>
      </p:sp>
      <p:sp>
        <p:nvSpPr>
          <p:cNvPr id="22" name="Text 2"/>
          <p:cNvSpPr/>
          <p:nvPr/>
        </p:nvSpPr>
        <p:spPr>
          <a:xfrm>
            <a:off x="685800" y="2686050"/>
            <a:ext cx="108204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"Démocratiser l'accès à une éducation de qualité et permettre à chacun de partager son savoir équitablement."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1104900" y="4191000"/>
            <a:ext cx="18646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Leader EdTech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609600" y="462915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Devenir le leader de la market francophone en 3 ans avec 250K+ utilisateurs et 5K instructeurs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4991100" y="4191000"/>
            <a:ext cx="17337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 Social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4495800" y="462915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Former 250K+ étudiants et générer 12M€+ pour les instructeurs en 3 ans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8877300" y="4191000"/>
            <a:ext cx="131855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Expansion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8382000" y="462915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Expansion internationale en 5 ans avec 2M utilisateurs et IPO ou acquisition stratégique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124200"/>
            <a:ext cx="914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413" y="3390900"/>
            <a:ext cx="257175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1562100"/>
            <a:ext cx="4724400" cy="1866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17907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1866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2400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2705100"/>
            <a:ext cx="123825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30099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562100"/>
            <a:ext cx="4724400" cy="1866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7907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300" y="18669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24003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705100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0099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" y="3733800"/>
            <a:ext cx="4724400" cy="1866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7800" y="39624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7813" y="4038600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7800" y="45720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48768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7800" y="51816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48400" y="3733800"/>
            <a:ext cx="4724400" cy="1866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39624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05588" y="4038600"/>
            <a:ext cx="200025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45720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77000" y="4876800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77000" y="5181600"/>
            <a:ext cx="1905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81479" y="2495579"/>
            <a:ext cx="2514521" cy="93342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96000" y="2495579"/>
            <a:ext cx="2514522" cy="933421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581454" y="3429000"/>
            <a:ext cx="2514546" cy="1238223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96000" y="3429000"/>
            <a:ext cx="2514546" cy="1238223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Pourquoi Maintenant ?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2057400" y="1866900"/>
            <a:ext cx="33845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Marché en Croissance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676400" y="2362200"/>
            <a:ext cx="251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325Md$ e-learning mondial</a:t>
            </a:r>
            <a:endParaRPr lang="en-US" sz="1200" dirty="0"/>
          </a:p>
        </p:txBody>
      </p:sp>
      <p:sp>
        <p:nvSpPr>
          <p:cNvPr id="37" name="Text 3"/>
          <p:cNvSpPr/>
          <p:nvPr/>
        </p:nvSpPr>
        <p:spPr>
          <a:xfrm>
            <a:off x="1647825" y="2667000"/>
            <a:ext cx="20461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Croissance 14-20%/an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638300" y="2971800"/>
            <a:ext cx="2581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12Md$ marché francophone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7086600" y="1866900"/>
            <a:ext cx="263693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MVP Prêt à Scale</a:t>
            </a:r>
            <a:endParaRPr lang="en-US" sz="1800" dirty="0"/>
          </a:p>
        </p:txBody>
      </p:sp>
      <p:sp>
        <p:nvSpPr>
          <p:cNvPr id="40" name="Text 6"/>
          <p:cNvSpPr/>
          <p:nvPr/>
        </p:nvSpPr>
        <p:spPr>
          <a:xfrm>
            <a:off x="6743700" y="2362200"/>
            <a:ext cx="16085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MVP opérationnel</a:t>
            </a:r>
            <a:endParaRPr lang="en-US" sz="1200" dirty="0"/>
          </a:p>
        </p:txBody>
      </p:sp>
      <p:sp>
        <p:nvSpPr>
          <p:cNvPr id="41" name="Text 7"/>
          <p:cNvSpPr/>
          <p:nvPr/>
        </p:nvSpPr>
        <p:spPr>
          <a:xfrm>
            <a:off x="6686550" y="2667000"/>
            <a:ext cx="19984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 éprouvée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6743700" y="2971800"/>
            <a:ext cx="1305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Équipe dédiée</a:t>
            </a:r>
            <a:endParaRPr lang="en-US" sz="1200" dirty="0"/>
          </a:p>
        </p:txBody>
      </p:sp>
      <p:sp>
        <p:nvSpPr>
          <p:cNvPr id="43" name="Text 9"/>
          <p:cNvSpPr/>
          <p:nvPr/>
        </p:nvSpPr>
        <p:spPr>
          <a:xfrm>
            <a:off x="2057400" y="4038600"/>
            <a:ext cx="17423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Blue Ocean</a:t>
            </a:r>
            <a:endParaRPr lang="en-US" sz="1800" dirty="0"/>
          </a:p>
        </p:txBody>
      </p:sp>
      <p:sp>
        <p:nvSpPr>
          <p:cNvPr id="44" name="Text 10"/>
          <p:cNvSpPr/>
          <p:nvPr/>
        </p:nvSpPr>
        <p:spPr>
          <a:xfrm>
            <a:off x="1638300" y="4533900"/>
            <a:ext cx="26412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Aucun concurrent tout-en-un</a:t>
            </a:r>
            <a:endParaRPr lang="en-US" sz="1200" dirty="0"/>
          </a:p>
        </p:txBody>
      </p:sp>
      <p:sp>
        <p:nvSpPr>
          <p:cNvPr id="45" name="Text 11"/>
          <p:cNvSpPr/>
          <p:nvPr/>
        </p:nvSpPr>
        <p:spPr>
          <a:xfrm>
            <a:off x="1714500" y="4838700"/>
            <a:ext cx="17327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 francophone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1638300" y="5143500"/>
            <a:ext cx="21040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Positionnement unique</a:t>
            </a:r>
            <a:endParaRPr lang="en-US" sz="1200" dirty="0"/>
          </a:p>
        </p:txBody>
      </p:sp>
      <p:sp>
        <p:nvSpPr>
          <p:cNvPr id="47" name="Text 13"/>
          <p:cNvSpPr/>
          <p:nvPr/>
        </p:nvSpPr>
        <p:spPr>
          <a:xfrm>
            <a:off x="7086600" y="4038600"/>
            <a:ext cx="291518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Timing Post-COVID</a:t>
            </a:r>
            <a:endParaRPr lang="en-US" sz="1800" dirty="0"/>
          </a:p>
        </p:txBody>
      </p:sp>
      <p:sp>
        <p:nvSpPr>
          <p:cNvPr id="48" name="Text 14"/>
          <p:cNvSpPr/>
          <p:nvPr/>
        </p:nvSpPr>
        <p:spPr>
          <a:xfrm>
            <a:off x="6743700" y="4533900"/>
            <a:ext cx="2446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+300% d'adoption digitale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6724650" y="4838700"/>
            <a:ext cx="18343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Crisis = opportunité</a:t>
            </a:r>
            <a:endParaRPr lang="en-US" sz="1200" dirty="0"/>
          </a:p>
        </p:txBody>
      </p:sp>
      <p:sp>
        <p:nvSpPr>
          <p:cNvPr id="50" name="Text 16"/>
          <p:cNvSpPr/>
          <p:nvPr/>
        </p:nvSpPr>
        <p:spPr>
          <a:xfrm>
            <a:off x="6743700" y="5143500"/>
            <a:ext cx="22092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Transition vers hybridité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62100"/>
            <a:ext cx="3266331" cy="2019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097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859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476500"/>
            <a:ext cx="3048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19400"/>
            <a:ext cx="3048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162300"/>
            <a:ext cx="3048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9731" y="2324100"/>
            <a:ext cx="510778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2909" y="1562100"/>
            <a:ext cx="3266331" cy="2362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1509" y="18097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5809" y="18859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1509" y="2476500"/>
            <a:ext cx="3048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1509" y="2819400"/>
            <a:ext cx="3048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91509" y="3162300"/>
            <a:ext cx="3048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1509" y="3505200"/>
            <a:ext cx="3048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81640" y="2324100"/>
            <a:ext cx="510778" cy="38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44818" y="1562100"/>
            <a:ext cx="3266331" cy="2705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73418" y="180975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87718" y="188595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73418" y="2476500"/>
            <a:ext cx="3048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3418" y="2819400"/>
            <a:ext cx="3048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3418" y="3162300"/>
            <a:ext cx="3048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73418" y="3505200"/>
            <a:ext cx="3048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73418" y="3848100"/>
            <a:ext cx="3048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4724400"/>
            <a:ext cx="11430000" cy="876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3400" y="5257800"/>
            <a:ext cx="1905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79528" y="5257800"/>
            <a:ext cx="1905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65814" y="52578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239226" y="5257800"/>
            <a:ext cx="123825" cy="1524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Roadmap 18 Mois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219200" y="1790700"/>
            <a:ext cx="17457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219200" y="2095500"/>
            <a:ext cx="145479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(M1-M6)</a:t>
            </a:r>
            <a:endParaRPr lang="en-US" sz="1050" dirty="0"/>
          </a:p>
        </p:txBody>
      </p:sp>
      <p:sp>
        <p:nvSpPr>
          <p:cNvPr id="35" name="Text 3"/>
          <p:cNvSpPr/>
          <p:nvPr/>
        </p:nvSpPr>
        <p:spPr>
          <a:xfrm>
            <a:off x="914400" y="2438400"/>
            <a:ext cx="18518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2,000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914400" y="2781300"/>
            <a:ext cx="16280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50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914400" y="3124200"/>
            <a:ext cx="12349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MRR: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5,000€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5301109" y="1790700"/>
            <a:ext cx="112889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</a:t>
            </a:r>
            <a:endParaRPr lang="en-US" sz="1800" dirty="0"/>
          </a:p>
        </p:txBody>
      </p:sp>
      <p:sp>
        <p:nvSpPr>
          <p:cNvPr id="39" name="Text 7"/>
          <p:cNvSpPr/>
          <p:nvPr/>
        </p:nvSpPr>
        <p:spPr>
          <a:xfrm>
            <a:off x="5301109" y="2095500"/>
            <a:ext cx="112889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(M7-M12)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4996309" y="2438400"/>
            <a:ext cx="18518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5,000</a:t>
            </a:r>
            <a:endParaRPr lang="en-US" sz="1200" dirty="0"/>
          </a:p>
        </p:txBody>
      </p:sp>
      <p:sp>
        <p:nvSpPr>
          <p:cNvPr id="41" name="Text 9"/>
          <p:cNvSpPr/>
          <p:nvPr/>
        </p:nvSpPr>
        <p:spPr>
          <a:xfrm>
            <a:off x="4996309" y="2781300"/>
            <a:ext cx="17443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150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4996309" y="3124200"/>
            <a:ext cx="1351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MRR: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10,000€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4996309" y="3467100"/>
            <a:ext cx="19123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Objectif: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Breakeven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9383018" y="1790700"/>
            <a:ext cx="8660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Scale</a:t>
            </a:r>
            <a:endParaRPr lang="en-US" sz="1800" dirty="0"/>
          </a:p>
        </p:txBody>
      </p:sp>
      <p:sp>
        <p:nvSpPr>
          <p:cNvPr id="45" name="Text 13"/>
          <p:cNvSpPr/>
          <p:nvPr/>
        </p:nvSpPr>
        <p:spPr>
          <a:xfrm>
            <a:off x="9383018" y="2095500"/>
            <a:ext cx="8660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(M13-M18)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078218" y="2438400"/>
            <a:ext cx="19682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15,000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9078218" y="2781300"/>
            <a:ext cx="17443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400</a:t>
            </a:r>
            <a:endParaRPr lang="en-US" sz="1200" dirty="0"/>
          </a:p>
        </p:txBody>
      </p:sp>
      <p:sp>
        <p:nvSpPr>
          <p:cNvPr id="48" name="Text 16"/>
          <p:cNvSpPr/>
          <p:nvPr/>
        </p:nvSpPr>
        <p:spPr>
          <a:xfrm>
            <a:off x="9078218" y="3124200"/>
            <a:ext cx="1351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MRR: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30,000€</a:t>
            </a:r>
            <a:endParaRPr lang="en-US" sz="1200" dirty="0"/>
          </a:p>
        </p:txBody>
      </p:sp>
      <p:sp>
        <p:nvSpPr>
          <p:cNvPr id="49" name="Text 17"/>
          <p:cNvSpPr/>
          <p:nvPr/>
        </p:nvSpPr>
        <p:spPr>
          <a:xfrm>
            <a:off x="9078218" y="3467100"/>
            <a:ext cx="17887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Sortie: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App mobile</a:t>
            </a:r>
            <a:endParaRPr lang="en-US" sz="1200" dirty="0"/>
          </a:p>
        </p:txBody>
      </p:sp>
      <p:sp>
        <p:nvSpPr>
          <p:cNvPr id="50" name="Text 18"/>
          <p:cNvSpPr/>
          <p:nvPr/>
        </p:nvSpPr>
        <p:spPr>
          <a:xfrm>
            <a:off x="9078218" y="3810000"/>
            <a:ext cx="14453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Série A: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2-5M€</a:t>
            </a:r>
            <a:endParaRPr lang="en-US" sz="1200" dirty="0"/>
          </a:p>
        </p:txBody>
      </p:sp>
      <p:sp>
        <p:nvSpPr>
          <p:cNvPr id="51" name="Text 19"/>
          <p:cNvSpPr/>
          <p:nvPr/>
        </p:nvSpPr>
        <p:spPr>
          <a:xfrm>
            <a:off x="533400" y="48768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Métriques Clés de Succès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800100" y="5219700"/>
            <a:ext cx="16339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Taux d'acquisition</a:t>
            </a:r>
            <a:endParaRPr lang="en-US" sz="1200" dirty="0"/>
          </a:p>
        </p:txBody>
      </p:sp>
      <p:sp>
        <p:nvSpPr>
          <p:cNvPr id="53" name="Text 21"/>
          <p:cNvSpPr/>
          <p:nvPr/>
        </p:nvSpPr>
        <p:spPr>
          <a:xfrm>
            <a:off x="4346228" y="5219700"/>
            <a:ext cx="14421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Taux d'abandon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7694414" y="5219700"/>
            <a:ext cx="7524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LTV/CAC</a:t>
            </a:r>
            <a:endParaRPr lang="en-US" sz="1200" dirty="0"/>
          </a:p>
        </p:txBody>
      </p:sp>
      <p:sp>
        <p:nvSpPr>
          <p:cNvPr id="55" name="Text 23"/>
          <p:cNvSpPr/>
          <p:nvPr/>
        </p:nvSpPr>
        <p:spPr>
          <a:xfrm>
            <a:off x="10439251" y="5219700"/>
            <a:ext cx="14632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Croissance MRR</a:t>
            </a:r>
            <a:endParaRPr lang="en-US" sz="1200" dirty="0"/>
          </a:p>
        </p:txBody>
      </p:sp>
      <p:sp>
        <p:nvSpPr>
          <p:cNvPr id="56" name="Text 24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22098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495550"/>
            <a:ext cx="5715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450" y="2209800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048000"/>
            <a:ext cx="5562600" cy="2514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2766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3" y="335280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86200"/>
            <a:ext cx="24765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40386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8500" y="3886200"/>
            <a:ext cx="247650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4038600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686300"/>
            <a:ext cx="2476500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48387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8500" y="4686300"/>
            <a:ext cx="2476500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52800" y="4838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3048000"/>
            <a:ext cx="5562600" cy="2514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2766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3528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886200"/>
            <a:ext cx="2476500" cy="647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40386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900" y="3886200"/>
            <a:ext cx="2476500" cy="647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20200" y="4038600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686300"/>
            <a:ext cx="2476500" cy="647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48387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900" y="4686300"/>
            <a:ext cx="2476500" cy="647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20200" y="4838700"/>
            <a:ext cx="1143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Vision An 3-5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-762000" y="1600200"/>
            <a:ext cx="13716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"Devenez leader de l'EdTech francophone puis expandez-vous internationalement"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520443" y="2381250"/>
            <a:ext cx="5784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3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0092943" y="2381250"/>
            <a:ext cx="5784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5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1219200" y="3352800"/>
            <a:ext cx="433125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Leader EdTech Francophone</a:t>
            </a:r>
            <a:endParaRPr lang="en-US" sz="1800" dirty="0"/>
          </a:p>
        </p:txBody>
      </p:sp>
      <p:sp>
        <p:nvSpPr>
          <p:cNvPr id="34" name="Text 5"/>
          <p:cNvSpPr/>
          <p:nvPr/>
        </p:nvSpPr>
        <p:spPr>
          <a:xfrm>
            <a:off x="990600" y="4000500"/>
            <a:ext cx="5234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250K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723900" y="42291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3619500" y="4000500"/>
            <a:ext cx="2689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5K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3352800" y="42291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952500" y="4800600"/>
            <a:ext cx="4364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3M€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723900" y="50292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3581400" y="4800600"/>
            <a:ext cx="9235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Rentable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3352800" y="50292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Déjà profitable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7086600" y="3352800"/>
            <a:ext cx="388209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Expansion Internationale</a:t>
            </a:r>
            <a:endParaRPr lang="en-US" sz="1800" dirty="0"/>
          </a:p>
        </p:txBody>
      </p:sp>
      <p:sp>
        <p:nvSpPr>
          <p:cNvPr id="43" name="Text 14"/>
          <p:cNvSpPr/>
          <p:nvPr/>
        </p:nvSpPr>
        <p:spPr>
          <a:xfrm>
            <a:off x="6858000" y="4000500"/>
            <a:ext cx="3093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2M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6591300" y="42291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utilisateurs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486900" y="4000500"/>
            <a:ext cx="39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50K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9220200" y="42291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6819900" y="4800600"/>
            <a:ext cx="563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50M€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591300" y="5029200"/>
            <a:ext cx="224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9410700" y="4800600"/>
            <a:ext cx="6770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IPO ou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9220200" y="50292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acquisition stratégique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3606701" cy="3352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50" y="17526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475" y="18859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1524000"/>
            <a:ext cx="3606850" cy="3352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051" y="17526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976" y="18859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150" y="1524000"/>
            <a:ext cx="3606701" cy="3352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701" y="17526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4626" y="18859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5181600"/>
            <a:ext cx="11430000" cy="838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954" y="5372100"/>
            <a:ext cx="1714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166" y="5638800"/>
            <a:ext cx="171450" cy="1905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 Social Projeté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Résultats attendus d'ici An 3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1055191" y="2514600"/>
            <a:ext cx="270980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Étudiants Formés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713646" y="3009900"/>
            <a:ext cx="294126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250 000+</a:t>
            </a:r>
            <a:endParaRPr lang="en-US" sz="3600" dirty="0"/>
          </a:p>
        </p:txBody>
      </p:sp>
      <p:sp>
        <p:nvSpPr>
          <p:cNvPr id="20" name="Text 4"/>
          <p:cNvSpPr/>
          <p:nvPr/>
        </p:nvSpPr>
        <p:spPr>
          <a:xfrm>
            <a:off x="609600" y="37338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Accès à une éducation de qualité à un prix abordable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4717703" y="2514600"/>
            <a:ext cx="330755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 Instructeurs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5221039" y="3009900"/>
            <a:ext cx="1749772" cy="990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12 000 000€+</a:t>
            </a:r>
            <a:endParaRPr lang="en-US" sz="3600" dirty="0"/>
          </a:p>
        </p:txBody>
      </p:sp>
      <p:sp>
        <p:nvSpPr>
          <p:cNvPr id="23" name="Text 7"/>
          <p:cNvSpPr/>
          <p:nvPr/>
        </p:nvSpPr>
        <p:spPr>
          <a:xfrm>
            <a:off x="4521101" y="41910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Partage équitable des revenus générés par la formation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9100393" y="2514600"/>
            <a:ext cx="217687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Emplois Créés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9204915" y="3009900"/>
            <a:ext cx="1605022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500+</a:t>
            </a:r>
            <a:endParaRPr lang="en-US" sz="3600" dirty="0"/>
          </a:p>
        </p:txBody>
      </p:sp>
      <p:sp>
        <p:nvSpPr>
          <p:cNvPr id="26" name="Text 10"/>
          <p:cNvSpPr/>
          <p:nvPr/>
        </p:nvSpPr>
        <p:spPr>
          <a:xfrm>
            <a:off x="8432750" y="37338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Nouveaux emplois directs et indirects dans le secteur éducatif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533400" y="5334000"/>
            <a:ext cx="1112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Notre mission : Démocratiser l'accès à une éducation de qualité et permettre à chacun de partager son savoir équitablement. </a:t>
            </a:r>
            <a:endParaRPr lang="en-US" sz="1500" dirty="0"/>
          </a:p>
        </p:txBody>
      </p:sp>
      <p:sp>
        <p:nvSpPr>
          <p:cNvPr id="28" name="Text 12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43050"/>
            <a:ext cx="3606850" cy="407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47850"/>
            <a:ext cx="427286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43" y="192405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71750"/>
            <a:ext cx="3114675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50" y="1543050"/>
            <a:ext cx="3606850" cy="407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50" y="177165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4125" y="18478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250" y="2724150"/>
            <a:ext cx="1156097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9504" y="2493956"/>
            <a:ext cx="1679588" cy="16795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2146" y="283845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2146" y="32575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2146" y="36766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299" y="1543050"/>
            <a:ext cx="3606850" cy="407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899" y="177165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47199" y="18478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2899" y="245745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9099" y="25336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32899" y="299085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0049" y="30670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2899" y="352425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99574" y="3600450"/>
            <a:ext cx="17145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Problème - Instructeurs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189286" y="1771650"/>
            <a:ext cx="2569964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Commissions Élevées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09600" y="4552950"/>
            <a:ext cx="648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Udemy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3119140" y="4552950"/>
            <a:ext cx="7681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37-63%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609600" y="4857750"/>
            <a:ext cx="8258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Coursera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3119140" y="4857750"/>
            <a:ext cx="7681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30-50%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609600" y="5162550"/>
            <a:ext cx="913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Teachable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2718346" y="5162550"/>
            <a:ext cx="12490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Jusqu'à 10%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5130850" y="1847850"/>
            <a:ext cx="25665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 Lents</a:t>
            </a:r>
            <a:endParaRPr lang="en-US" sz="1800" dirty="0"/>
          </a:p>
        </p:txBody>
      </p:sp>
      <p:sp>
        <p:nvSpPr>
          <p:cNvPr id="34" name="Text 9"/>
          <p:cNvSpPr/>
          <p:nvPr/>
        </p:nvSpPr>
        <p:spPr>
          <a:xfrm>
            <a:off x="4900464" y="3162300"/>
            <a:ext cx="47720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A8A0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</a:t>
            </a:r>
            <a:endParaRPr lang="en-US" sz="2250" dirty="0"/>
          </a:p>
        </p:txBody>
      </p:sp>
      <p:sp>
        <p:nvSpPr>
          <p:cNvPr id="35" name="Text 10"/>
          <p:cNvSpPr/>
          <p:nvPr/>
        </p:nvSpPr>
        <p:spPr>
          <a:xfrm>
            <a:off x="6191696" y="2686050"/>
            <a:ext cx="147920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 mensuels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210746" y="3219450"/>
            <a:ext cx="16253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Délai: 30-60 jours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6210746" y="3524250"/>
            <a:ext cx="146015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Cash flow irrégulier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9042499" y="1847850"/>
            <a:ext cx="251799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Manque d'Outils</a:t>
            </a:r>
            <a:endParaRPr lang="en-US" sz="1800" dirty="0"/>
          </a:p>
        </p:txBody>
      </p:sp>
      <p:sp>
        <p:nvSpPr>
          <p:cNvPr id="39" name="Text 14"/>
          <p:cNvSpPr/>
          <p:nvPr/>
        </p:nvSpPr>
        <p:spPr>
          <a:xfrm>
            <a:off x="8851999" y="2419350"/>
            <a:ext cx="29137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Aucun outil d'analyse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8851999" y="2647950"/>
            <a:ext cx="291375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Impossible de suivre la performance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8851999" y="2952750"/>
            <a:ext cx="2606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 de gestion de classe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851999" y="3181350"/>
            <a:ext cx="2606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 d'outils pour les instructeurs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8851999" y="3486150"/>
            <a:ext cx="27696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 de monétisation équitable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8851999" y="3714750"/>
            <a:ext cx="23080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Trop prélevé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462915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335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812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067300"/>
            <a:ext cx="417195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314" y="524827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8750" y="1104900"/>
            <a:ext cx="6572250" cy="495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7350" y="1371600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2150" y="1866900"/>
            <a:ext cx="38100" cy="3657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7350" y="19050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7950" y="1866900"/>
            <a:ext cx="512445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7350" y="2895600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7950" y="2857500"/>
            <a:ext cx="512445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7350" y="38862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7950" y="3848100"/>
            <a:ext cx="5124450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7350" y="4876800"/>
            <a:ext cx="6096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7950" y="4838700"/>
            <a:ext cx="5124450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73853" y="630555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Appel à l'Action - Investisseurs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52500" y="1333500"/>
            <a:ext cx="50063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Recherche 500,000€ Seed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876300" y="1866900"/>
            <a:ext cx="20473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ROI Projeté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876300" y="2095500"/>
            <a:ext cx="20473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12-40x en 5 ans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876300" y="2514600"/>
            <a:ext cx="18095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Sortie Prévue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76300" y="2743200"/>
            <a:ext cx="180951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Série A (2-5M€)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762000" y="5219700"/>
            <a:ext cx="3867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Nous créons une opportunité d'investissement unique dans l'EdTech francophone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5838825" y="1333500"/>
            <a:ext cx="61150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Milestones Clés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5543029" y="2019300"/>
            <a:ext cx="4580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M6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5543029" y="2247900"/>
            <a:ext cx="45809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mois</a:t>
            </a:r>
            <a:endParaRPr lang="en-US" sz="900" dirty="0"/>
          </a:p>
        </p:txBody>
      </p:sp>
      <p:sp>
        <p:nvSpPr>
          <p:cNvPr id="32" name="Text 10"/>
          <p:cNvSpPr/>
          <p:nvPr/>
        </p:nvSpPr>
        <p:spPr>
          <a:xfrm>
            <a:off x="6572250" y="19812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2,000 utilisateurs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572250" y="22098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5,000€ MRR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5499452" y="3009900"/>
            <a:ext cx="5452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M12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5499452" y="3238500"/>
            <a:ext cx="54524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mois</a:t>
            </a:r>
            <a:endParaRPr lang="en-US" sz="900" dirty="0"/>
          </a:p>
        </p:txBody>
      </p:sp>
      <p:sp>
        <p:nvSpPr>
          <p:cNvPr id="36" name="Text 14"/>
          <p:cNvSpPr/>
          <p:nvPr/>
        </p:nvSpPr>
        <p:spPr>
          <a:xfrm>
            <a:off x="6572250" y="29718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5,000 utilisateurs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6572250" y="32004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Breakeven opérationnel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5499452" y="4000500"/>
            <a:ext cx="5452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M18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5499452" y="4229100"/>
            <a:ext cx="54524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 mois</a:t>
            </a:r>
            <a:endParaRPr lang="en-US" sz="900" dirty="0"/>
          </a:p>
        </p:txBody>
      </p:sp>
      <p:sp>
        <p:nvSpPr>
          <p:cNvPr id="40" name="Text 18"/>
          <p:cNvSpPr/>
          <p:nvPr/>
        </p:nvSpPr>
        <p:spPr>
          <a:xfrm>
            <a:off x="6572250" y="39624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15,000 utilisateurs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6572250" y="41910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30,000€ MRR, app mobile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5499452" y="4991100"/>
            <a:ext cx="5452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M24</a:t>
            </a:r>
            <a:endParaRPr lang="en-US" sz="1200" dirty="0"/>
          </a:p>
        </p:txBody>
      </p:sp>
      <p:sp>
        <p:nvSpPr>
          <p:cNvPr id="43" name="Text 21"/>
          <p:cNvSpPr/>
          <p:nvPr/>
        </p:nvSpPr>
        <p:spPr>
          <a:xfrm>
            <a:off x="5499452" y="5219700"/>
            <a:ext cx="54524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24 mois</a:t>
            </a:r>
            <a:endParaRPr lang="en-US" sz="900" dirty="0"/>
          </a:p>
        </p:txBody>
      </p:sp>
      <p:sp>
        <p:nvSpPr>
          <p:cNvPr id="44" name="Text 22"/>
          <p:cNvSpPr/>
          <p:nvPr/>
        </p:nvSpPr>
        <p:spPr>
          <a:xfrm>
            <a:off x="6572250" y="49530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Série A</a:t>
            </a:r>
            <a:endParaRPr lang="en-US" sz="1200" dirty="0"/>
          </a:p>
        </p:txBody>
      </p:sp>
      <p:sp>
        <p:nvSpPr>
          <p:cNvPr id="45" name="Text 23"/>
          <p:cNvSpPr/>
          <p:nvPr/>
        </p:nvSpPr>
        <p:spPr>
          <a:xfrm>
            <a:off x="6572250" y="5181600"/>
            <a:ext cx="489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Expansion internationale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381000" y="6286500"/>
            <a:ext cx="29891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10102453" y="6286500"/>
            <a:ext cx="20502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contact@educonnect.app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57338"/>
            <a:ext cx="3606701" cy="24098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85938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1862138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33738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62338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501" y="1557338"/>
            <a:ext cx="3606850" cy="24098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101" y="1785938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9688" y="1862138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251" y="2395538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3357563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3586163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4150" y="1557338"/>
            <a:ext cx="3606701" cy="24098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750" y="1785938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7050" y="1862138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8901" y="2395538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750" y="3357563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750" y="3586163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98305" y="4424363"/>
            <a:ext cx="3595241" cy="11811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Appel à l'Action - Instructeurs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219200" y="1862138"/>
            <a:ext cx="290768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 Maximum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320135" y="2386013"/>
            <a:ext cx="1728430" cy="390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75-85%</a:t>
            </a:r>
            <a:endParaRPr lang="en-US" sz="2700" dirty="0"/>
          </a:p>
        </p:txBody>
      </p:sp>
      <p:sp>
        <p:nvSpPr>
          <p:cNvPr id="25" name="Text 3"/>
          <p:cNvSpPr/>
          <p:nvPr/>
        </p:nvSpPr>
        <p:spPr>
          <a:xfrm>
            <a:off x="609600" y="2814638"/>
            <a:ext cx="31495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 vos revenus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819150" y="3195638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Meilleur taux que Udemy (37-63%)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819150" y="3424238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Supérieur à Coursera (50-70%)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5130701" y="1862138"/>
            <a:ext cx="294840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 Rapides</a:t>
            </a:r>
            <a:endParaRPr lang="en-US" sz="1800" dirty="0"/>
          </a:p>
        </p:txBody>
      </p:sp>
      <p:sp>
        <p:nvSpPr>
          <p:cNvPr id="29" name="Text 7"/>
          <p:cNvSpPr/>
          <p:nvPr/>
        </p:nvSpPr>
        <p:spPr>
          <a:xfrm>
            <a:off x="4521101" y="2938463"/>
            <a:ext cx="3149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Hebdomadaires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730651" y="3319463"/>
            <a:ext cx="37795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Virements sous 7 jours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4730651" y="3548063"/>
            <a:ext cx="37795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Rapide contre mensuel (30-60j)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9042350" y="1862138"/>
            <a:ext cx="245298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Outils Complets</a:t>
            </a:r>
            <a:endParaRPr lang="en-US" sz="1800" dirty="0"/>
          </a:p>
        </p:txBody>
      </p:sp>
      <p:sp>
        <p:nvSpPr>
          <p:cNvPr id="33" name="Text 11"/>
          <p:cNvSpPr/>
          <p:nvPr/>
        </p:nvSpPr>
        <p:spPr>
          <a:xfrm>
            <a:off x="8432750" y="2938463"/>
            <a:ext cx="31495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Dashboard Admin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642300" y="3319463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Outils de gestion complets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8642300" y="3548063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Analytics et statistiques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4304541" y="4576763"/>
            <a:ext cx="35827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Prêt à partager votre savoir ?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4670301" y="5091113"/>
            <a:ext cx="28512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Rejoindre EduConnect</a:t>
            </a:r>
            <a:endParaRPr lang="en-US" sz="1500" dirty="0"/>
          </a:p>
        </p:txBody>
      </p:sp>
      <p:sp>
        <p:nvSpPr>
          <p:cNvPr id="38" name="Text 16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19250"/>
            <a:ext cx="3606701" cy="2324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50" y="184785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3375" y="198120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1619250"/>
            <a:ext cx="3606850" cy="2324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051" y="184785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4876" y="19812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150" y="1619250"/>
            <a:ext cx="3606701" cy="2324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701" y="184785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4626" y="19812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9880" y="4476750"/>
            <a:ext cx="5532239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880" y="46672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3864" y="53435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72875" y="6096000"/>
            <a:ext cx="428625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762000"/>
            <a:ext cx="647700" cy="571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Appel à l'Action - Étudiants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294650" y="2609850"/>
            <a:ext cx="37794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Dès 10€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609600" y="3028950"/>
            <a:ext cx="31495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Accès à des cours de qualité à des prix abordables, directement sur la plateforme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4206136" y="2609850"/>
            <a:ext cx="37795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Communauté Active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4521101" y="3028950"/>
            <a:ext cx="31496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Rejoignez une communauté d'apprenants et d'enseignants partageant des connaissances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8117800" y="2609850"/>
            <a:ext cx="37794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 Gratuit Illimité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8432750" y="302895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Posez toutes vos questions et recevez des réponses de experts et de pairs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3611047" y="4667250"/>
            <a:ext cx="531280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Rejoignez EduConnect Maintenant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3329880" y="5314950"/>
            <a:ext cx="55322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Visitez : </a:t>
            </a:r>
            <a:r>
              <a:rPr lang="en-US" sz="12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educonnect.app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562600" cy="4533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478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943100"/>
            <a:ext cx="4953000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0574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" y="215265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857500"/>
            <a:ext cx="4953000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9718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50" y="30670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771900"/>
            <a:ext cx="49530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38862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263" y="3981450"/>
            <a:ext cx="1428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104900"/>
            <a:ext cx="5562600" cy="2019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15560" y="1790700"/>
            <a:ext cx="242828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4160" y="1952625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3352800"/>
            <a:ext cx="5562600" cy="1790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61950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6495" y="4038600"/>
            <a:ext cx="658416" cy="876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2828" y="4152900"/>
            <a:ext cx="2857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47311" y="4038600"/>
            <a:ext cx="863947" cy="876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55385" y="4152900"/>
            <a:ext cx="2476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63658" y="4038600"/>
            <a:ext cx="1359247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81282" y="4152900"/>
            <a:ext cx="323850" cy="3429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 &amp; Informations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057275" y="140970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Informations de Contact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409700" y="2057400"/>
            <a:ext cx="21967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</a:t>
            </a:r>
            <a:endParaRPr lang="en-US" sz="1050" dirty="0"/>
          </a:p>
        </p:txBody>
      </p:sp>
      <p:sp>
        <p:nvSpPr>
          <p:cNvPr id="29" name="Text 3"/>
          <p:cNvSpPr/>
          <p:nvPr/>
        </p:nvSpPr>
        <p:spPr>
          <a:xfrm>
            <a:off x="1409700" y="2247900"/>
            <a:ext cx="26360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contact@educonnect.app</a:t>
            </a:r>
            <a:endParaRPr lang="en-US" sz="1350" dirty="0"/>
          </a:p>
        </p:txBody>
      </p:sp>
      <p:sp>
        <p:nvSpPr>
          <p:cNvPr id="30" name="Text 4"/>
          <p:cNvSpPr/>
          <p:nvPr/>
        </p:nvSpPr>
        <p:spPr>
          <a:xfrm>
            <a:off x="1409700" y="2971800"/>
            <a:ext cx="13836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Site Web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1409700" y="3162300"/>
            <a:ext cx="166038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educonnect.app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1409700" y="3886200"/>
            <a:ext cx="277028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Localisation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1409700" y="4076700"/>
            <a:ext cx="33243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France (expansion francophone)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6591300" y="13335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Statut Actuel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8291810" y="1790700"/>
            <a:ext cx="2913936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MVP opérationnel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6477000" y="24384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plateforme est actuellement en version beta et prête à être déployée à l'échelle.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819900" y="35814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Technologies Utilisées</a:t>
            </a:r>
            <a:endParaRPr lang="en-US" sz="1800" dirty="0"/>
          </a:p>
        </p:txBody>
      </p:sp>
      <p:sp>
        <p:nvSpPr>
          <p:cNvPr id="38" name="Text 12"/>
          <p:cNvSpPr/>
          <p:nvPr/>
        </p:nvSpPr>
        <p:spPr>
          <a:xfrm>
            <a:off x="7550795" y="4572000"/>
            <a:ext cx="5157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361611" y="4572000"/>
            <a:ext cx="7624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Firebase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9377958" y="4572000"/>
            <a:ext cx="135677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Stripe Connect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-762000" y="59436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"Apprenez, Enseignez, Collaborez — Tout en Un Endroit"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 — Décembre 2024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409700"/>
            <a:ext cx="182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688" y="1847850"/>
            <a:ext cx="428625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543300"/>
            <a:ext cx="370835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957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3" y="3790950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750" y="3543300"/>
            <a:ext cx="370835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150" y="36957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3688" y="379095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501" y="3543300"/>
            <a:ext cx="3708499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4901" y="36957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8251" y="379095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457700"/>
            <a:ext cx="3708350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6101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938" y="470535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1750" y="4457700"/>
            <a:ext cx="370835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94150" y="46101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03688" y="470535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02501" y="4457700"/>
            <a:ext cx="3708499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4901" y="46101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64438" y="4705350"/>
            <a:ext cx="238125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Solution : EduConnect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5329654" y="2305050"/>
            <a:ext cx="15326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5662732" y="2609850"/>
            <a:ext cx="8665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Tout-en-Un</a:t>
            </a:r>
            <a:endParaRPr lang="en-US" sz="1050" dirty="0"/>
          </a:p>
        </p:txBody>
      </p:sp>
      <p:sp>
        <p:nvSpPr>
          <p:cNvPr id="27" name="Text 3"/>
          <p:cNvSpPr/>
          <p:nvPr/>
        </p:nvSpPr>
        <p:spPr>
          <a:xfrm>
            <a:off x="1104900" y="3714750"/>
            <a:ext cx="2244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Marketplace de Cours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3943350"/>
            <a:ext cx="224456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Payants &amp; Gratuits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4965650" y="3714750"/>
            <a:ext cx="2759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Réseau Social Académique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4965650" y="3943350"/>
            <a:ext cx="275998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Posts, Hashtags</a:t>
            </a:r>
            <a:endParaRPr lang="en-US" sz="1050" dirty="0"/>
          </a:p>
        </p:txBody>
      </p:sp>
      <p:sp>
        <p:nvSpPr>
          <p:cNvPr id="31" name="Text 7"/>
          <p:cNvSpPr/>
          <p:nvPr/>
        </p:nvSpPr>
        <p:spPr>
          <a:xfrm>
            <a:off x="8826401" y="3714750"/>
            <a:ext cx="26163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 Type Stack Overflow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8826401" y="3943350"/>
            <a:ext cx="26163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Questions &amp; Réponses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1104900" y="4629150"/>
            <a:ext cx="19313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 d'Étude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1104900" y="4857750"/>
            <a:ext cx="193131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Collaboration en groupe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4965650" y="4629150"/>
            <a:ext cx="2032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Sessions de Tutorat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4965650" y="4857750"/>
            <a:ext cx="2032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Online &amp; Présentiel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8826401" y="4629150"/>
            <a:ext cx="1979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Gamification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8826401" y="4857750"/>
            <a:ext cx="19793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Niveaux, Scores, Badges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2238926" y="5524500"/>
            <a:ext cx="771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"Apprenez, Enseignez, Collaborez — Tout en Un Endroit"</a:t>
            </a:r>
            <a:endParaRPr lang="en-US" sz="1800" dirty="0"/>
          </a:p>
        </p:txBody>
      </p:sp>
      <p:sp>
        <p:nvSpPr>
          <p:cNvPr id="40" name="Text 16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00200"/>
            <a:ext cx="11430000" cy="2933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00200"/>
            <a:ext cx="114300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600200"/>
            <a:ext cx="3087142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8142" y="1600200"/>
            <a:ext cx="2504331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473" y="1600200"/>
            <a:ext cx="1697534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006" y="1600200"/>
            <a:ext cx="203329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3296" y="1600200"/>
            <a:ext cx="2107704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983" y="21717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5989" y="21717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1401" y="21717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5236" y="2171700"/>
            <a:ext cx="1238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2552700"/>
            <a:ext cx="11430000" cy="495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983" y="26670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9327" y="2667000"/>
            <a:ext cx="1238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0926" y="266700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5236" y="2667000"/>
            <a:ext cx="12382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983" y="31623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9327" y="3162300"/>
            <a:ext cx="12382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0926" y="316230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71423" y="3162300"/>
            <a:ext cx="1714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543300"/>
            <a:ext cx="11430000" cy="495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983" y="365760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9327" y="3657600"/>
            <a:ext cx="12382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739" y="3657600"/>
            <a:ext cx="12382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1898" y="365760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983" y="4152900"/>
            <a:ext cx="190500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9327" y="4152900"/>
            <a:ext cx="123825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739" y="4152900"/>
            <a:ext cx="123825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1898" y="4152900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914900"/>
            <a:ext cx="11430000" cy="1219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067300"/>
            <a:ext cx="381000" cy="3810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4363" y="5124450"/>
            <a:ext cx="219075" cy="2667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 Tout-en-Un vs Concurrents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81000" y="11049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se distingue par son approche complète et intégrée, contrairement aux solutions fragmentées du marché.</a:t>
            </a:r>
            <a:endParaRPr lang="en-US" sz="1350" dirty="0"/>
          </a:p>
        </p:txBody>
      </p:sp>
      <p:sp>
        <p:nvSpPr>
          <p:cNvPr id="38" name="Text 2"/>
          <p:cNvSpPr/>
          <p:nvPr/>
        </p:nvSpPr>
        <p:spPr>
          <a:xfrm>
            <a:off x="381000" y="1600200"/>
            <a:ext cx="308714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Fonctionnalité</a:t>
            </a:r>
            <a:endParaRPr lang="en-US" sz="1200" dirty="0"/>
          </a:p>
        </p:txBody>
      </p:sp>
      <p:sp>
        <p:nvSpPr>
          <p:cNvPr id="39" name="Text 3"/>
          <p:cNvSpPr/>
          <p:nvPr/>
        </p:nvSpPr>
        <p:spPr>
          <a:xfrm>
            <a:off x="3468142" y="1600200"/>
            <a:ext cx="250433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</a:t>
            </a:r>
            <a:endParaRPr lang="en-US" sz="1200" dirty="0"/>
          </a:p>
        </p:txBody>
      </p:sp>
      <p:sp>
        <p:nvSpPr>
          <p:cNvPr id="40" name="Text 4"/>
          <p:cNvSpPr/>
          <p:nvPr/>
        </p:nvSpPr>
        <p:spPr>
          <a:xfrm>
            <a:off x="5972473" y="1600200"/>
            <a:ext cx="169753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Udemy</a:t>
            </a:r>
            <a:endParaRPr lang="en-US" sz="1200" dirty="0"/>
          </a:p>
        </p:txBody>
      </p:sp>
      <p:sp>
        <p:nvSpPr>
          <p:cNvPr id="41" name="Text 5"/>
          <p:cNvSpPr/>
          <p:nvPr/>
        </p:nvSpPr>
        <p:spPr>
          <a:xfrm>
            <a:off x="7670006" y="1600200"/>
            <a:ext cx="203329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Coursera</a:t>
            </a:r>
            <a:endParaRPr lang="en-US" sz="1200" dirty="0"/>
          </a:p>
        </p:txBody>
      </p:sp>
      <p:sp>
        <p:nvSpPr>
          <p:cNvPr id="42" name="Text 6"/>
          <p:cNvSpPr/>
          <p:nvPr/>
        </p:nvSpPr>
        <p:spPr>
          <a:xfrm>
            <a:off x="9703296" y="1600200"/>
            <a:ext cx="210770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Facebook</a:t>
            </a:r>
            <a:endParaRPr lang="en-US" sz="1200" dirty="0"/>
          </a:p>
        </p:txBody>
      </p:sp>
      <p:sp>
        <p:nvSpPr>
          <p:cNvPr id="43" name="Text 7"/>
          <p:cNvSpPr/>
          <p:nvPr/>
        </p:nvSpPr>
        <p:spPr>
          <a:xfrm>
            <a:off x="381000" y="2057400"/>
            <a:ext cx="3087142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vidéo</a:t>
            </a:r>
            <a:endParaRPr lang="en-US" sz="1200" dirty="0"/>
          </a:p>
        </p:txBody>
      </p:sp>
      <p:sp>
        <p:nvSpPr>
          <p:cNvPr id="44" name="Text 8"/>
          <p:cNvSpPr/>
          <p:nvPr/>
        </p:nvSpPr>
        <p:spPr>
          <a:xfrm>
            <a:off x="381000" y="2552700"/>
            <a:ext cx="3087142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Sessions live</a:t>
            </a:r>
            <a:endParaRPr lang="en-US" sz="1200" dirty="0"/>
          </a:p>
        </p:txBody>
      </p:sp>
      <p:sp>
        <p:nvSpPr>
          <p:cNvPr id="45" name="Text 9"/>
          <p:cNvSpPr/>
          <p:nvPr/>
        </p:nvSpPr>
        <p:spPr>
          <a:xfrm>
            <a:off x="381000" y="3048000"/>
            <a:ext cx="3087142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Q&amp;A académique</a:t>
            </a:r>
            <a:endParaRPr lang="en-US" sz="1200" dirty="0"/>
          </a:p>
        </p:txBody>
      </p:sp>
      <p:sp>
        <p:nvSpPr>
          <p:cNvPr id="46" name="Text 10"/>
          <p:cNvSpPr/>
          <p:nvPr/>
        </p:nvSpPr>
        <p:spPr>
          <a:xfrm>
            <a:off x="381000" y="3543300"/>
            <a:ext cx="3087142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Groupes d'étude</a:t>
            </a:r>
            <a:endParaRPr lang="en-US" sz="1200" dirty="0"/>
          </a:p>
        </p:txBody>
      </p:sp>
      <p:sp>
        <p:nvSpPr>
          <p:cNvPr id="47" name="Text 11"/>
          <p:cNvSpPr/>
          <p:nvPr/>
        </p:nvSpPr>
        <p:spPr>
          <a:xfrm>
            <a:off x="381000" y="4038600"/>
            <a:ext cx="3087142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Réseau social</a:t>
            </a:r>
            <a:endParaRPr lang="en-US" sz="1200" dirty="0"/>
          </a:p>
        </p:txBody>
      </p:sp>
      <p:sp>
        <p:nvSpPr>
          <p:cNvPr id="48" name="Text 12"/>
          <p:cNvSpPr/>
          <p:nvPr/>
        </p:nvSpPr>
        <p:spPr>
          <a:xfrm>
            <a:off x="1028700" y="5124450"/>
            <a:ext cx="34581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Avantage Compétitif</a:t>
            </a:r>
            <a:endParaRPr lang="en-US" sz="1500" dirty="0"/>
          </a:p>
        </p:txBody>
      </p:sp>
      <p:sp>
        <p:nvSpPr>
          <p:cNvPr id="49" name="Text 13"/>
          <p:cNvSpPr/>
          <p:nvPr/>
        </p:nvSpPr>
        <p:spPr>
          <a:xfrm>
            <a:off x="533400" y="5524500"/>
            <a:ext cx="11125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combine les meilleures fonctionnalités des concurrents en une seule plateforme, offrant une expérience complète aux étudiants et aux instructeurs.</a:t>
            </a:r>
            <a:endParaRPr lang="en-US" sz="1200" dirty="0"/>
          </a:p>
        </p:txBody>
      </p:sp>
      <p:sp>
        <p:nvSpPr>
          <p:cNvPr id="50" name="Text 14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5524500" cy="3352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526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18859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71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147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6576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038600"/>
            <a:ext cx="50673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42672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1524000"/>
            <a:ext cx="5524500" cy="3352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17526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7025" y="188595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2971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31470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36576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4038600"/>
            <a:ext cx="50673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42672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5181600"/>
            <a:ext cx="114300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7904" y="5362575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Modèle Dual de Cours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371600" y="1905000"/>
            <a:ext cx="30262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Modèle Time-Based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2590800"/>
            <a:ext cx="6080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Sessions Récurrentes en Direct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857250" y="2933700"/>
            <a:ext cx="18538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Bootcamps intensifs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914400" y="3276600"/>
            <a:ext cx="29994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réguliers avec professeurs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914400" y="3619500"/>
            <a:ext cx="2315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Interaction en temps réel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914400" y="4152900"/>
            <a:ext cx="4648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Idéal pour les formations courtes, les certifications rapides et les apprentissages pratiques.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7277100" y="1905000"/>
            <a:ext cx="314557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Modèle Video-Based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6515100" y="259080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Vidéos Auto-Rythmées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6781800" y="2933700"/>
            <a:ext cx="2322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Accès à vie aux contenus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6800850" y="3276600"/>
            <a:ext cx="2734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Apprentissage à votre rythme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819900" y="3619500"/>
            <a:ext cx="31812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Contenus mis à jour régulièrement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819900" y="4152900"/>
            <a:ext cx="4648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Parfait pour les formations approfondies, les concepts complexes et l'apprentissage autonome.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-579120" y="5334000"/>
            <a:ext cx="1335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Notre modèle dual offre la meilleure expérience d'apprentissage en combinant flexibilité et interaction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562600" cy="3352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62075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669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943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289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75" y="2705100"/>
            <a:ext cx="1714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90900"/>
            <a:ext cx="5105400" cy="838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6576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133475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562100"/>
            <a:ext cx="5334000" cy="2381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7542" y="4114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6679" y="4114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4438650"/>
            <a:ext cx="55626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6482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9720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52387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Partage de Revenus le Plus Équitable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942975" y="13335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Notre Modèle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219200" y="1790700"/>
            <a:ext cx="14403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Instructeurs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219200" y="2057400"/>
            <a:ext cx="144035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75-85%</a:t>
            </a:r>
            <a:endParaRPr lang="en-US" sz="2250" dirty="0"/>
          </a:p>
        </p:txBody>
      </p:sp>
      <p:sp>
        <p:nvSpPr>
          <p:cNvPr id="24" name="Text 4"/>
          <p:cNvSpPr/>
          <p:nvPr/>
        </p:nvSpPr>
        <p:spPr>
          <a:xfrm>
            <a:off x="1219200" y="2552700"/>
            <a:ext cx="14403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1219200" y="2819400"/>
            <a:ext cx="144035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15-25%</a:t>
            </a:r>
            <a:endParaRPr lang="en-US" sz="2250" dirty="0"/>
          </a:p>
        </p:txBody>
      </p:sp>
      <p:sp>
        <p:nvSpPr>
          <p:cNvPr id="26" name="Text 6"/>
          <p:cNvSpPr/>
          <p:nvPr/>
        </p:nvSpPr>
        <p:spPr>
          <a:xfrm>
            <a:off x="1076325" y="3543300"/>
            <a:ext cx="20232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1076325" y="3810000"/>
            <a:ext cx="20232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Hebdomadaires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6610350" y="11049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Comparaison avec la Concurrence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8186142" y="4095750"/>
            <a:ext cx="8783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9375279" y="4095750"/>
            <a:ext cx="87189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6648450" y="4591050"/>
            <a:ext cx="19764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Avantages Uniques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6629400" y="4933950"/>
            <a:ext cx="36259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Paiements hebdomadaires vs mensuels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629400" y="5200650"/>
            <a:ext cx="3809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Plus d'équité par rapport aux concurrents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09750"/>
            <a:ext cx="5524500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383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1145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8605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28003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9565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34099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9052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" y="401955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1809750"/>
            <a:ext cx="5524500" cy="2781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0383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5113" y="2114550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268605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2738" y="2800350"/>
            <a:ext cx="85725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32956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9400" y="34099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39052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9400" y="40195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31988" y="4895850"/>
            <a:ext cx="1427113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22488" y="504825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54401" y="504825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2051" y="4895850"/>
            <a:ext cx="1542008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51" y="50482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39359" y="504825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87009" y="4895850"/>
            <a:ext cx="1070967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77509" y="5048250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3276" y="5048250"/>
            <a:ext cx="1333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00926" y="4895850"/>
            <a:ext cx="1258937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91426" y="5048250"/>
            <a:ext cx="1524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Modèle Hybride Gratuit/Payant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219200" y="2114550"/>
            <a:ext cx="22395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Gratuits</a:t>
            </a:r>
            <a:endParaRPr lang="en-US" sz="1800" dirty="0"/>
          </a:p>
        </p:txBody>
      </p:sp>
      <p:sp>
        <p:nvSpPr>
          <p:cNvPr id="35" name="Text 2"/>
          <p:cNvSpPr/>
          <p:nvPr/>
        </p:nvSpPr>
        <p:spPr>
          <a:xfrm>
            <a:off x="1104900" y="2686050"/>
            <a:ext cx="36022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Processus d'Approbation</a:t>
            </a:r>
            <a:endParaRPr lang="en-US" sz="1200" dirty="0"/>
          </a:p>
        </p:txBody>
      </p:sp>
      <p:sp>
        <p:nvSpPr>
          <p:cNvPr id="36" name="Text 3"/>
          <p:cNvSpPr/>
          <p:nvPr/>
        </p:nvSpPr>
        <p:spPr>
          <a:xfrm>
            <a:off x="1104900" y="2914650"/>
            <a:ext cx="36022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Demande avec approbation instructeur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1104900" y="3295650"/>
            <a:ext cx="25381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Accessibilité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1104900" y="3524250"/>
            <a:ext cx="25381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Éducation accessible à tous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1104900" y="3905250"/>
            <a:ext cx="2805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Communauté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1104900" y="4133850"/>
            <a:ext cx="33670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de connaissances collaborative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7124700" y="2114550"/>
            <a:ext cx="220313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 Payants</a:t>
            </a:r>
            <a:endParaRPr lang="en-US" sz="1800" dirty="0"/>
          </a:p>
        </p:txBody>
      </p:sp>
      <p:sp>
        <p:nvSpPr>
          <p:cNvPr id="42" name="Text 9"/>
          <p:cNvSpPr/>
          <p:nvPr/>
        </p:nvSpPr>
        <p:spPr>
          <a:xfrm>
            <a:off x="7010400" y="2686050"/>
            <a:ext cx="28253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 Stripe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7010400" y="2914650"/>
            <a:ext cx="28253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Système de paiement sécurisé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7010400" y="3295650"/>
            <a:ext cx="32927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Inscription Automatique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7010400" y="3524250"/>
            <a:ext cx="32927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Accès instantané aux cours achetés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7010400" y="3905250"/>
            <a:ext cx="25723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Monétisation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7010400" y="4133850"/>
            <a:ext cx="30868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 directs pour instructeurs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2732038" y="5010150"/>
            <a:ext cx="10038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Instructeur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4921151" y="5010150"/>
            <a:ext cx="1118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Approbation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7225159" y="5010150"/>
            <a:ext cx="5307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Accès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9020026" y="5010150"/>
            <a:ext cx="7792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Revenus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462915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819400"/>
            <a:ext cx="4629150" cy="1485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0099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" y="30670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533900"/>
            <a:ext cx="462915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7244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38" y="478155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8750" y="1104900"/>
            <a:ext cx="6572250" cy="2667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9250" y="1676400"/>
            <a:ext cx="6191250" cy="1905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8750" y="4000500"/>
            <a:ext cx="6572250" cy="990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9250" y="4191000"/>
            <a:ext cx="2286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Taille du Marché &amp; Opportunité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066800" y="1352550"/>
            <a:ext cx="32441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Marché Global e-learning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571500" y="1752600"/>
            <a:ext cx="85903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325</a:t>
            </a:r>
            <a:endParaRPr lang="en-US" sz="2700" dirty="0"/>
          </a:p>
        </p:txBody>
      </p:sp>
      <p:sp>
        <p:nvSpPr>
          <p:cNvPr id="20" name="Text 3"/>
          <p:cNvSpPr/>
          <p:nvPr/>
        </p:nvSpPr>
        <p:spPr>
          <a:xfrm>
            <a:off x="1325463" y="1847850"/>
            <a:ext cx="15321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milliards USD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571500" y="2171700"/>
            <a:ext cx="4248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Projection 2025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066800" y="3067050"/>
            <a:ext cx="2607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Croissance Annuelle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571500" y="3467100"/>
            <a:ext cx="17284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14-20%</a:t>
            </a:r>
            <a:endParaRPr lang="en-US" sz="2700" dirty="0"/>
          </a:p>
        </p:txBody>
      </p:sp>
      <p:sp>
        <p:nvSpPr>
          <p:cNvPr id="24" name="Text 7"/>
          <p:cNvSpPr/>
          <p:nvPr/>
        </p:nvSpPr>
        <p:spPr>
          <a:xfrm>
            <a:off x="571500" y="3886200"/>
            <a:ext cx="5097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Taux de croissance moyen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066800" y="4781550"/>
            <a:ext cx="39972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Marché Européen Francophone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571500" y="5181600"/>
            <a:ext cx="572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</a:t>
            </a:r>
            <a:endParaRPr lang="en-US" sz="2700" dirty="0"/>
          </a:p>
        </p:txBody>
      </p:sp>
      <p:sp>
        <p:nvSpPr>
          <p:cNvPr id="27" name="Text 10"/>
          <p:cNvSpPr/>
          <p:nvPr/>
        </p:nvSpPr>
        <p:spPr>
          <a:xfrm>
            <a:off x="1086892" y="5276850"/>
            <a:ext cx="15321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milliards USD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571500" y="5600700"/>
            <a:ext cx="4248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Potentiel initial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5429250" y="1295400"/>
            <a:ext cx="7429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Projection de Croissance e-learning</a:t>
            </a:r>
            <a:endParaRPr lang="en-US" sz="1350" dirty="0"/>
          </a:p>
        </p:txBody>
      </p:sp>
      <p:sp>
        <p:nvSpPr>
          <p:cNvPr id="30" name="Text 13"/>
          <p:cNvSpPr/>
          <p:nvPr/>
        </p:nvSpPr>
        <p:spPr>
          <a:xfrm>
            <a:off x="5772150" y="4210050"/>
            <a:ext cx="25788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Notre Cible Année 1</a:t>
            </a:r>
            <a:endParaRPr lang="en-US" sz="1500" dirty="0"/>
          </a:p>
        </p:txBody>
      </p:sp>
      <p:sp>
        <p:nvSpPr>
          <p:cNvPr id="31" name="Text 14"/>
          <p:cNvSpPr/>
          <p:nvPr/>
        </p:nvSpPr>
        <p:spPr>
          <a:xfrm>
            <a:off x="5429250" y="4572000"/>
            <a:ext cx="3756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0.01% du marché européen francophone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9459873" y="4191000"/>
            <a:ext cx="216062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500,000€</a:t>
            </a:r>
            <a:endParaRPr lang="en-US" sz="2700" dirty="0"/>
          </a:p>
        </p:txBody>
      </p:sp>
      <p:sp>
        <p:nvSpPr>
          <p:cNvPr id="33" name="Text 16"/>
          <p:cNvSpPr/>
          <p:nvPr/>
        </p:nvSpPr>
        <p:spPr>
          <a:xfrm>
            <a:off x="9819977" y="4572000"/>
            <a:ext cx="18005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 cible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EduConnect — Présentation Business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2316</Words>
  <Application>Microsoft Office PowerPoint</Application>
  <PresentationFormat>Widescreen</PresentationFormat>
  <Paragraphs>669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Ali Inouri</cp:lastModifiedBy>
  <cp:revision>3</cp:revision>
  <dcterms:created xsi:type="dcterms:W3CDTF">2025-12-05T19:20:08Z</dcterms:created>
  <dcterms:modified xsi:type="dcterms:W3CDTF">2025-12-05T21:00:46Z</dcterms:modified>
</cp:coreProperties>
</file>